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81" r:id="rId4"/>
    <p:sldId id="257" r:id="rId5"/>
    <p:sldId id="258" r:id="rId6"/>
    <p:sldId id="262" r:id="rId7"/>
    <p:sldId id="260" r:id="rId8"/>
    <p:sldId id="271" r:id="rId9"/>
    <p:sldId id="288" r:id="rId10"/>
    <p:sldId id="295" r:id="rId11"/>
    <p:sldId id="301" r:id="rId12"/>
    <p:sldId id="296" r:id="rId13"/>
    <p:sldId id="261" r:id="rId14"/>
    <p:sldId id="302" r:id="rId1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*" initials="*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8" autoAdjust="0"/>
    <p:restoredTop sz="94673" autoAdjust="0"/>
  </p:normalViewPr>
  <p:slideViewPr>
    <p:cSldViewPr>
      <p:cViewPr>
        <p:scale>
          <a:sx n="75" d="100"/>
          <a:sy n="75" d="100"/>
        </p:scale>
        <p:origin x="-121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91865816078912E-2"/>
          <c:y val="8.6501499833351855E-2"/>
          <c:w val="0.66399161667222217"/>
          <c:h val="0.768163537384735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7.3995241351719809E-2"/>
                  <c:y val="-0.365546885265788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5123667180249183E-2"/>
                  <c:y val="-2.50977934561774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3813</c:v>
                </c:pt>
                <c:pt idx="1">
                  <c:v>125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677055944401274"/>
          <c:y val="0.12253194089545606"/>
          <c:w val="0.16703178813465169"/>
          <c:h val="0.68439895567159226"/>
        </c:manualLayout>
      </c:layout>
      <c:overlay val="0"/>
      <c:txPr>
        <a:bodyPr/>
        <a:lstStyle/>
        <a:p>
          <a:pPr>
            <a:defRPr sz="999" b="0">
              <a:latin typeface="+mj-lt"/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>
          <a:latin typeface="Arial Narrow" pitchFamily="34" charset="0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80161854768584E-2"/>
          <c:y val="0.14293992580536763"/>
          <c:w val="0.60253415814268552"/>
          <c:h val="0.69844973273688038"/>
        </c:manualLayout>
      </c:layout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6.230137587782869E-4"/>
                  <c:y val="-5.192227392030543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2019640863491534E-2"/>
                  <c:y val="-4.917730454147778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Arkusz1!$A$2:$A$6</c:f>
              <c:strCache>
                <c:ptCount val="5"/>
                <c:pt idx="0">
                  <c:v>zdecydowanie przydatne</c:v>
                </c:pt>
                <c:pt idx="1">
                  <c:v>raczej przydatne</c:v>
                </c:pt>
                <c:pt idx="2">
                  <c:v>raczej nieprzydatne</c:v>
                </c:pt>
                <c:pt idx="3">
                  <c:v>zdecydowanie nieprzydatne</c:v>
                </c:pt>
                <c:pt idx="4">
                  <c:v>nie wiem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1897</c:v>
                </c:pt>
                <c:pt idx="1">
                  <c:v>1582</c:v>
                </c:pt>
                <c:pt idx="2">
                  <c:v>160</c:v>
                </c:pt>
                <c:pt idx="3">
                  <c:v>145</c:v>
                </c:pt>
                <c:pt idx="4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655456702730243"/>
          <c:y val="0.15039220949654175"/>
          <c:w val="0.30984461692373488"/>
          <c:h val="0.76016861528672564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2BD53-EFC5-419E-A728-2638A32A3E9C}" type="datetimeFigureOut">
              <a:rPr lang="pl-PL" smtClean="0"/>
              <a:t>2015-02-25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053AE-F70B-49D5-9B8F-5EBEF6354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557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4A60B-F4F5-4DE8-AB98-1C77DDEB95EE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B5819-5AB1-4208-87C9-D0B2C0D7AF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90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B5819-5AB1-4208-87C9-D0B2C0D7AFE2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B5819-5AB1-4208-87C9-D0B2C0D7AFE2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B5819-5AB1-4208-87C9-D0B2C0D7AFE2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B3ED4B-03D8-4713-84FA-122CD80856A5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1D321E-D633-4ED3-A1CE-34FE6FD8D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ED4B-03D8-4713-84FA-122CD80856A5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321E-D633-4ED3-A1CE-34FE6FD8D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ED4B-03D8-4713-84FA-122CD80856A5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321E-D633-4ED3-A1CE-34FE6FD8D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B3ED4B-03D8-4713-84FA-122CD80856A5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1D321E-D633-4ED3-A1CE-34FE6FD8D0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B3ED4B-03D8-4713-84FA-122CD80856A5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1D321E-D633-4ED3-A1CE-34FE6FD8D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ED4B-03D8-4713-84FA-122CD80856A5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321E-D633-4ED3-A1CE-34FE6FD8D0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ED4B-03D8-4713-84FA-122CD80856A5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321E-D633-4ED3-A1CE-34FE6FD8D0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B3ED4B-03D8-4713-84FA-122CD80856A5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1D321E-D633-4ED3-A1CE-34FE6FD8D0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ED4B-03D8-4713-84FA-122CD80856A5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321E-D633-4ED3-A1CE-34FE6FD8D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B3ED4B-03D8-4713-84FA-122CD80856A5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1D321E-D633-4ED3-A1CE-34FE6FD8D0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B3ED4B-03D8-4713-84FA-122CD80856A5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1D321E-D633-4ED3-A1CE-34FE6FD8D0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B3ED4B-03D8-4713-84FA-122CD80856A5}" type="datetimeFigureOut">
              <a:rPr lang="pl-PL" smtClean="0"/>
              <a:pPr/>
              <a:t>2015-02-25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1D321E-D633-4ED3-A1CE-34FE6FD8D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amowewytyczne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884368" cy="1159553"/>
          </a:xfrm>
          <a:prstGeom prst="rect">
            <a:avLst/>
          </a:prstGeom>
          <a:noFill/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676400" y="6309320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O:\POKL_2007-13\DKS\Ramowe  Wytyczne\promocja\Kampania informacyjno-promocyjna\OSTATECZNE_KANAŁY_INF\banerki_zanimowane_wszystkie_formaty\ramoweWytyczne_600x2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3212976"/>
            <a:ext cx="5715000" cy="1905000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429508" y="1412776"/>
            <a:ext cx="5838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+mj-lt"/>
              </a:rPr>
              <a:t>Ramowe wytyczne w zakresie projektowania obiektów, pomieszczeń oraz przystosowania stanowisk pracy dla osób niepełnosprawnych o specyficznych potrzebach</a:t>
            </a:r>
            <a:endParaRPr lang="pl-PL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467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punkty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informacyjno-doradcze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3178696" cy="4197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Założono zorganizowanie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 smtClean="0"/>
              <a:t>przeprowadzenie 350 </a:t>
            </a:r>
            <a:r>
              <a:rPr lang="pl-PL" sz="2000" dirty="0" smtClean="0"/>
              <a:t>spotkań </a:t>
            </a:r>
            <a:r>
              <a:rPr lang="pl-PL" sz="2000" dirty="0" smtClean="0"/>
              <a:t>informacyjnych na terenie całego kraju.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/>
              <a:t>Finalnie między marcem a grudniem 2014 r. zorganizowano 360 spotkań, w których udział wzięło 4625 osób. </a:t>
            </a:r>
            <a:endParaRPr lang="pl-PL" sz="2000" dirty="0"/>
          </a:p>
          <a:p>
            <a:pPr marL="0" indent="0" algn="just">
              <a:buNone/>
            </a:pPr>
            <a:endParaRPr lang="pl-PL" sz="2000" dirty="0" smtClean="0">
              <a:latin typeface="+mj-lt"/>
            </a:endParaRPr>
          </a:p>
        </p:txBody>
      </p:sp>
      <p:pic>
        <p:nvPicPr>
          <p:cNvPr id="4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626920" cy="1268760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1560" y="6453336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C:\Documents and Settings\dsadza\Pulpit\prezentacja\mapa Polski PFRON 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4474843" cy="4064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64704"/>
            <a:ext cx="874846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2700" b="1" dirty="0" smtClean="0"/>
              <a:t>ocena spotkań punktów informacyjno-doradczych</a:t>
            </a:r>
            <a:endParaRPr lang="pl-PL" b="1" dirty="0"/>
          </a:p>
        </p:txBody>
      </p:sp>
      <p:pic>
        <p:nvPicPr>
          <p:cNvPr id="4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626920" cy="1268760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1560" y="6453336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95536" y="1340768"/>
            <a:ext cx="38164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Czy udział w spotkaniu/doradztwie wpłynął na wzrost Pana/Pani wiedzy w zakresie zagadnień związanych z projektowaniem obiektów, pomieszczeń oraz przystosowaniem stanowisk pracy do potrzeb osób niepełnosprawnych?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79512" y="3861048"/>
            <a:ext cx="320384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Źródło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 opracowanie własne	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Wykres 10"/>
          <p:cNvGraphicFramePr/>
          <p:nvPr/>
        </p:nvGraphicFramePr>
        <p:xfrm>
          <a:off x="395536" y="2348880"/>
          <a:ext cx="518457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347864" y="4141386"/>
            <a:ext cx="4679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Przydatność wiedzy uzyskanej podczas spotkania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Wykres 12"/>
          <p:cNvGraphicFramePr>
            <a:graphicFrameLocks/>
          </p:cNvGraphicFramePr>
          <p:nvPr/>
        </p:nvGraphicFramePr>
        <p:xfrm>
          <a:off x="1763688" y="4437112"/>
          <a:ext cx="6756030" cy="183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339752" y="6165304"/>
            <a:ext cx="341987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Źródło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 opracowanie własne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148064" y="227687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N = 3938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467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Działania upowszechniające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7467600" cy="41970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dirty="0" smtClean="0"/>
              <a:t>Konferencje regionalne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dirty="0" smtClean="0">
                <a:latin typeface="+mj-lt"/>
              </a:rPr>
              <a:t>Seminaria w siedzibie CIOP-PIB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dirty="0" smtClean="0">
                <a:latin typeface="+mj-lt"/>
              </a:rPr>
              <a:t>Udział w imprezach targowych (Targi Rehabilitacja w Łodzi, Targi </a:t>
            </a:r>
            <a:r>
              <a:rPr lang="pl-PL" sz="2000" dirty="0" err="1" smtClean="0">
                <a:latin typeface="+mj-lt"/>
              </a:rPr>
              <a:t>Technikon</a:t>
            </a:r>
            <a:r>
              <a:rPr lang="pl-PL" sz="2000" dirty="0" smtClean="0">
                <a:latin typeface="+mj-lt"/>
              </a:rPr>
              <a:t>-Innowacje w Gdańsku)</a:t>
            </a:r>
            <a:endParaRPr lang="pl-PL" sz="2000" dirty="0" smtClean="0">
              <a:latin typeface="+mj-lt"/>
            </a:endParaRPr>
          </a:p>
        </p:txBody>
      </p:sp>
      <p:pic>
        <p:nvPicPr>
          <p:cNvPr id="4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626920" cy="1268760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1560" y="6453336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3" y="3933055"/>
            <a:ext cx="4139953" cy="233379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33056"/>
            <a:ext cx="4139952" cy="2333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93610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Wnioski i rekomendacje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algn="just"/>
            <a:endParaRPr lang="pl-PL" sz="2000" dirty="0" smtClean="0">
              <a:latin typeface="+mj-lt"/>
            </a:endParaRPr>
          </a:p>
          <a:p>
            <a:pPr marL="0" indent="0">
              <a:buNone/>
            </a:pPr>
            <a:r>
              <a:rPr lang="pl-PL" sz="2000" dirty="0" smtClean="0">
                <a:latin typeface="+mj-lt"/>
              </a:rPr>
              <a:t>Istotna jest kontynuacja działań zapoczątkowanych                     w „Ramowych wytycznych…"</a:t>
            </a:r>
          </a:p>
          <a:p>
            <a:pPr marL="0" indent="0" algn="just">
              <a:buNone/>
            </a:pPr>
            <a:endParaRPr lang="pl-PL" sz="2000" dirty="0" smtClean="0">
              <a:latin typeface="+mj-lt"/>
            </a:endParaRPr>
          </a:p>
          <a:p>
            <a:pPr algn="just"/>
            <a:r>
              <a:rPr lang="pl-PL" sz="2000" dirty="0" smtClean="0">
                <a:latin typeface="+mj-lt"/>
              </a:rPr>
              <a:t>Szersze udostępnienie i rozwój narzędzi opracowanych         w projekcie</a:t>
            </a:r>
          </a:p>
          <a:p>
            <a:pPr algn="just"/>
            <a:r>
              <a:rPr lang="pl-PL" sz="2000" dirty="0" smtClean="0">
                <a:latin typeface="+mj-lt"/>
              </a:rPr>
              <a:t>Wdrożenie komponentu szkoleniowego – dla PIP, urzędów pracy, doradców zawodowych, lekarzy medycyny pracy  i in.</a:t>
            </a:r>
          </a:p>
          <a:p>
            <a:pPr algn="just"/>
            <a:r>
              <a:rPr lang="pl-PL" sz="2000" dirty="0" smtClean="0">
                <a:latin typeface="+mj-lt"/>
              </a:rPr>
              <a:t>Stałe usługi doradcze (PFRON, CIOP-PIB?)</a:t>
            </a:r>
            <a:endParaRPr lang="pl-PL" sz="2000" dirty="0" smtClean="0">
              <a:latin typeface="+mj-lt"/>
            </a:endParaRPr>
          </a:p>
          <a:p>
            <a:pPr>
              <a:buNone/>
            </a:pPr>
            <a:endParaRPr lang="pl-PL" sz="2000" dirty="0" smtClean="0"/>
          </a:p>
          <a:p>
            <a:pPr algn="ctr">
              <a:buNone/>
            </a:pPr>
            <a:endParaRPr lang="pl-PL" sz="1800" dirty="0" smtClean="0">
              <a:solidFill>
                <a:srgbClr val="CC000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626920" cy="1268760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1560" y="6453336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371572"/>
            <a:ext cx="7467600" cy="5061176"/>
          </a:xfrm>
        </p:spPr>
        <p:txBody>
          <a:bodyPr>
            <a:normAutofit lnSpcReduction="10000"/>
          </a:bodyPr>
          <a:lstStyle/>
          <a:p>
            <a:pPr algn="just"/>
            <a:endParaRPr lang="pl-PL" sz="2000" dirty="0" smtClean="0">
              <a:latin typeface="+mj-lt"/>
            </a:endParaRP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 algn="ctr">
              <a:buNone/>
            </a:pPr>
            <a:r>
              <a:rPr lang="x-none" sz="1800" smtClean="0"/>
              <a:t>We wszystkich sprawach związanych z projektem prosimy o</a:t>
            </a:r>
            <a:r>
              <a:rPr lang="pl-PL" sz="1800" dirty="0" smtClean="0"/>
              <a:t> </a:t>
            </a:r>
            <a:r>
              <a:rPr lang="x-none" sz="1800" smtClean="0"/>
              <a:t>kontakt</a:t>
            </a:r>
            <a:r>
              <a:rPr lang="pl-PL" sz="1800" dirty="0" smtClean="0"/>
              <a:t> </a:t>
            </a:r>
            <a:r>
              <a:rPr lang="x-none" sz="1800" smtClean="0"/>
              <a:t>mailowy pod adresem </a:t>
            </a:r>
            <a:r>
              <a:rPr lang="x-none" sz="1800" u="sng" smtClean="0">
                <a:solidFill>
                  <a:srgbClr val="CC0000"/>
                </a:solidFill>
              </a:rPr>
              <a:t>ramowe_wytyczne@pfron.org.pl</a:t>
            </a:r>
            <a:r>
              <a:rPr lang="x-none" sz="1800" smtClean="0">
                <a:solidFill>
                  <a:srgbClr val="CC0000"/>
                </a:solidFill>
              </a:rPr>
              <a:t> </a:t>
            </a:r>
            <a:endParaRPr lang="pl-PL" sz="1800" dirty="0" smtClean="0">
              <a:solidFill>
                <a:srgbClr val="CC0000"/>
              </a:solidFill>
            </a:endParaRPr>
          </a:p>
          <a:p>
            <a:pPr algn="ctr">
              <a:buNone/>
            </a:pPr>
            <a:endParaRPr lang="pl-PL" sz="1800" dirty="0" smtClean="0">
              <a:solidFill>
                <a:srgbClr val="CC0000"/>
              </a:solidFill>
            </a:endParaRPr>
          </a:p>
          <a:p>
            <a:pPr algn="ctr">
              <a:buNone/>
            </a:pPr>
            <a:endParaRPr lang="pl-PL" sz="1800" dirty="0" smtClean="0">
              <a:solidFill>
                <a:srgbClr val="CC0000"/>
              </a:solidFill>
            </a:endParaRPr>
          </a:p>
          <a:p>
            <a:pPr algn="ctr">
              <a:buNone/>
            </a:pPr>
            <a:r>
              <a:rPr lang="pl-PL" sz="1800" dirty="0" smtClean="0">
                <a:solidFill>
                  <a:srgbClr val="CC0000"/>
                </a:solidFill>
              </a:rPr>
              <a:t>Zapraszamy także na stronę internetową </a:t>
            </a:r>
            <a:r>
              <a:rPr lang="pl-PL" sz="1800" dirty="0" smtClean="0">
                <a:hlinkClick r:id="rId2"/>
              </a:rPr>
              <a:t>http://ramowewytyczne.pl/</a:t>
            </a:r>
            <a:endParaRPr lang="pl-PL" sz="1800" dirty="0" smtClean="0"/>
          </a:p>
          <a:p>
            <a:pPr algn="ctr">
              <a:buNone/>
            </a:pPr>
            <a:endParaRPr lang="pl-PL" sz="1800" dirty="0" smtClean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pl-PL" sz="1800" dirty="0" smtClean="0"/>
              <a:t>Publikacje odnośnie projektowania uniwersalnego można znaleźć także na stronach: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b="1" dirty="0" smtClean="0"/>
              <a:t>Biura Pełnomocnika Rządu ds. Osób Niepełnosprawnych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http://www.niepelnosprawni.gov.pl/dostepnosc-projektowanie-uniwer/</a:t>
            </a:r>
          </a:p>
          <a:p>
            <a:pPr algn="ctr">
              <a:buNone/>
            </a:pPr>
            <a:endParaRPr lang="pl-PL" sz="1800" dirty="0" smtClean="0">
              <a:solidFill>
                <a:srgbClr val="CC000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8626920" cy="1268760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1560" y="6453336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9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936104"/>
          </a:xfrm>
        </p:spPr>
        <p:txBody>
          <a:bodyPr/>
          <a:lstStyle/>
          <a:p>
            <a:pPr algn="ctr"/>
            <a:r>
              <a:rPr lang="pl-PL" b="1" dirty="0" smtClean="0"/>
              <a:t>tło realizacji projektu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5472608" cy="498916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pl-PL" sz="2000" dirty="0" smtClean="0"/>
          </a:p>
          <a:p>
            <a:r>
              <a:rPr lang="pl-PL" sz="3000" dirty="0" smtClean="0">
                <a:solidFill>
                  <a:srgbClr val="CC0000"/>
                </a:solidFill>
                <a:latin typeface="+mj-lt"/>
              </a:rPr>
              <a:t>Tylko </a:t>
            </a:r>
            <a:r>
              <a:rPr lang="pl-PL" sz="3000" dirty="0" smtClean="0">
                <a:solidFill>
                  <a:srgbClr val="CC0000"/>
                </a:solidFill>
                <a:latin typeface="+mj-lt"/>
              </a:rPr>
              <a:t>znikomy procent budynków użyteczności publicznej w Polsce</a:t>
            </a:r>
            <a:r>
              <a:rPr lang="pl-PL" sz="3000" dirty="0" smtClean="0">
                <a:latin typeface="+mj-lt"/>
              </a:rPr>
              <a:t> jest rzeczywiście dostępny dla osób niepełnosprawnych, zarówno tych korzystających jako klienci jak </a:t>
            </a:r>
            <a:br>
              <a:rPr lang="pl-PL" sz="3000" dirty="0" smtClean="0">
                <a:latin typeface="+mj-lt"/>
              </a:rPr>
            </a:br>
            <a:r>
              <a:rPr lang="pl-PL" sz="3000" dirty="0" smtClean="0">
                <a:latin typeface="+mj-lt"/>
              </a:rPr>
              <a:t>i tych pracujących w takich budynkach</a:t>
            </a:r>
            <a:r>
              <a:rPr lang="pl-PL" sz="3000" dirty="0" smtClean="0">
                <a:latin typeface="+mj-lt"/>
                <a:cs typeface="Times New Roman"/>
              </a:rPr>
              <a:t>*</a:t>
            </a:r>
            <a:r>
              <a:rPr lang="pl-PL" sz="3000" dirty="0" smtClean="0">
                <a:latin typeface="+mj-lt"/>
              </a:rPr>
              <a:t>,</a:t>
            </a:r>
          </a:p>
          <a:p>
            <a:pPr marL="0" indent="0">
              <a:buNone/>
            </a:pPr>
            <a:endParaRPr lang="pl-PL" sz="3000" dirty="0" smtClean="0">
              <a:latin typeface="+mj-lt"/>
            </a:endParaRPr>
          </a:p>
          <a:p>
            <a:r>
              <a:rPr lang="pl-PL" sz="3000" dirty="0" smtClean="0">
                <a:solidFill>
                  <a:srgbClr val="CC0000"/>
                </a:solidFill>
                <a:latin typeface="+mj-lt"/>
              </a:rPr>
              <a:t>Główną barierą </a:t>
            </a:r>
            <a:r>
              <a:rPr lang="pl-PL" sz="3000" dirty="0" smtClean="0">
                <a:latin typeface="+mj-lt"/>
              </a:rPr>
              <a:t>zgłaszaną przez pracodawców utrudniającą podjęcie decyzji o zatrudnieniu ON jest niedostosowania infrastruktura (69% pracodawców</a:t>
            </a:r>
            <a:r>
              <a:rPr lang="pl-PL" sz="3000" dirty="0" smtClean="0">
                <a:latin typeface="+mj-lt"/>
              </a:rPr>
              <a:t>),</a:t>
            </a:r>
            <a:r>
              <a:rPr lang="pl-PL" sz="3000" dirty="0" smtClean="0">
                <a:latin typeface="+mj-lt"/>
                <a:cs typeface="Times New Roman"/>
              </a:rPr>
              <a:t>**</a:t>
            </a:r>
            <a:r>
              <a:rPr lang="pl-PL" sz="3000" dirty="0" smtClean="0">
                <a:latin typeface="+mj-lt"/>
              </a:rPr>
              <a:t> </a:t>
            </a:r>
            <a:r>
              <a:rPr lang="pl-PL" sz="3000" dirty="0" smtClean="0">
                <a:latin typeface="+mj-lt"/>
              </a:rPr>
              <a:t>co często wynika </a:t>
            </a:r>
            <a:r>
              <a:rPr lang="pl-PL" sz="3000" dirty="0" smtClean="0">
                <a:latin typeface="+mj-lt"/>
              </a:rPr>
              <a:t>           z niskiego </a:t>
            </a:r>
            <a:r>
              <a:rPr lang="pl-PL" sz="3000" dirty="0" smtClean="0">
                <a:latin typeface="+mj-lt"/>
              </a:rPr>
              <a:t>stopnia wiedzy pracodawców </a:t>
            </a:r>
            <a:r>
              <a:rPr lang="pl-PL" sz="3000" dirty="0" smtClean="0">
                <a:latin typeface="+mj-lt"/>
              </a:rPr>
              <a:t> w tym </a:t>
            </a:r>
            <a:r>
              <a:rPr lang="pl-PL" sz="3000" dirty="0" smtClean="0">
                <a:latin typeface="+mj-lt"/>
              </a:rPr>
              <a:t>zakresie.</a:t>
            </a:r>
          </a:p>
          <a:p>
            <a:endParaRPr lang="pl-PL" sz="2000" dirty="0" smtClean="0"/>
          </a:p>
          <a:p>
            <a:pPr>
              <a:buNone/>
            </a:pPr>
            <a:r>
              <a:rPr lang="pl-PL" sz="1400" dirty="0" smtClean="0">
                <a:latin typeface="Times New Roman"/>
                <a:cs typeface="Times New Roman"/>
              </a:rPr>
              <a:t>* </a:t>
            </a:r>
            <a:r>
              <a:rPr lang="pl-PL" sz="1400" dirty="0" smtClean="0"/>
              <a:t>Raport Rzecznika Praw Obywatelskich, „Dostępność infrastruktury Publicznej dla Osób z Niepełnosprawnością”, Warszawa 2011 r.</a:t>
            </a:r>
          </a:p>
          <a:p>
            <a:pPr algn="just">
              <a:buNone/>
            </a:pPr>
            <a:r>
              <a:rPr lang="pl-PL" sz="1400" dirty="0" smtClean="0">
                <a:latin typeface="Times New Roman"/>
                <a:cs typeface="Times New Roman"/>
              </a:rPr>
              <a:t>**  </a:t>
            </a:r>
            <a:r>
              <a:rPr lang="pl-PL" sz="1400" dirty="0" smtClean="0">
                <a:latin typeface="+mj-lt"/>
                <a:cs typeface="Times New Roman"/>
              </a:rPr>
              <a:t>R</a:t>
            </a:r>
            <a:r>
              <a:rPr lang="pl-PL" sz="1400" dirty="0" smtClean="0">
                <a:latin typeface="+mj-lt"/>
              </a:rPr>
              <a:t>aport Instytutu Spraw Publicznych, „Pracodawcy o zatrudnianiu ON" , Warszawa 2009 r.</a:t>
            </a:r>
          </a:p>
        </p:txBody>
      </p:sp>
      <p:pic>
        <p:nvPicPr>
          <p:cNvPr id="4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8626920" cy="1268760"/>
          </a:xfrm>
          <a:prstGeom prst="rect">
            <a:avLst/>
          </a:prstGeom>
          <a:noFill/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11560" y="6453336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247477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17032"/>
            <a:ext cx="2466779" cy="197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936104"/>
          </a:xfrm>
        </p:spPr>
        <p:txBody>
          <a:bodyPr/>
          <a:lstStyle/>
          <a:p>
            <a:pPr algn="ctr"/>
            <a:r>
              <a:rPr lang="pl-PL" b="1" dirty="0" smtClean="0"/>
              <a:t>tło realizacji projektu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45571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sz="2600" dirty="0" smtClean="0"/>
              <a:t>Działania projektu </a:t>
            </a:r>
            <a:r>
              <a:rPr lang="pl-PL" sz="2600" b="1" dirty="0" smtClean="0"/>
              <a:t>„Ramowe wytyczne…” </a:t>
            </a:r>
            <a:r>
              <a:rPr lang="pl-PL" sz="2600" dirty="0" smtClean="0"/>
              <a:t>wpisują się </a:t>
            </a:r>
            <a:br>
              <a:rPr lang="pl-PL" sz="2600" dirty="0" smtClean="0"/>
            </a:br>
            <a:r>
              <a:rPr lang="pl-PL" sz="2600" dirty="0" smtClean="0"/>
              <a:t>w nurt projektowania uniwersalnego i </a:t>
            </a:r>
            <a:r>
              <a:rPr lang="pl-PL" sz="2600" dirty="0" smtClean="0"/>
              <a:t>pokazują, że:</a:t>
            </a:r>
            <a:endParaRPr lang="pl-PL" sz="2600" dirty="0" smtClean="0"/>
          </a:p>
          <a:p>
            <a:pPr marL="0" indent="0">
              <a:buNone/>
            </a:pPr>
            <a:endParaRPr lang="pl-PL" sz="2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FF0000"/>
                </a:solidFill>
              </a:rPr>
              <a:t>Warto</a:t>
            </a:r>
            <a:r>
              <a:rPr lang="pl-PL" dirty="0" smtClean="0"/>
              <a:t> dostosowywać miejsca pracy na potrzeby osób niepełnosprawnych, bo nie ogranicza się wówczas do nikogo</a:t>
            </a:r>
            <a:br>
              <a:rPr lang="pl-PL" dirty="0" smtClean="0"/>
            </a:br>
            <a:r>
              <a:rPr lang="pl-PL" dirty="0" smtClean="0"/>
              <a:t> i każdy może się czuć dobrze w firmie.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FF0000"/>
                </a:solidFill>
              </a:rPr>
              <a:t>Niewiele wysiłku </a:t>
            </a:r>
            <a:r>
              <a:rPr lang="pl-PL" dirty="0" smtClean="0"/>
              <a:t>trzeba włożyć w wyposażenie miejsc pracy, tak by firma była przyjazna dla każdego bez względu na wiek, płeć czy poziom sprawności.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FF0000"/>
                </a:solidFill>
              </a:rPr>
              <a:t>Projektowanie</a:t>
            </a:r>
            <a:r>
              <a:rPr lang="pl-PL" dirty="0" smtClean="0"/>
              <a:t> stanowisk pracy zgodnie z zasadami ergonomii pozwala na zatrudnienie każdego bez względu na poziom niepełnosprawności. </a:t>
            </a:r>
            <a:endParaRPr lang="pl-PL" b="1" dirty="0" smtClean="0"/>
          </a:p>
          <a:p>
            <a:endParaRPr lang="pl-PL" dirty="0"/>
          </a:p>
        </p:txBody>
      </p:sp>
      <p:pic>
        <p:nvPicPr>
          <p:cNvPr id="4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8626920" cy="1268760"/>
          </a:xfrm>
          <a:prstGeom prst="rect">
            <a:avLst/>
          </a:prstGeom>
          <a:noFill/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11560" y="6453336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936104"/>
          </a:xfrm>
        </p:spPr>
        <p:txBody>
          <a:bodyPr/>
          <a:lstStyle/>
          <a:p>
            <a:pPr algn="ctr"/>
            <a:r>
              <a:rPr lang="pl-PL" b="1" dirty="0" smtClean="0"/>
              <a:t>podstawowe informacje o projekcie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3888432"/>
          </a:xfrm>
        </p:spPr>
        <p:txBody>
          <a:bodyPr>
            <a:normAutofit/>
          </a:bodyPr>
          <a:lstStyle/>
          <a:p>
            <a:pPr algn="just"/>
            <a:endParaRPr lang="pl-PL" sz="20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l-PL" sz="2000" i="1" dirty="0" smtClean="0"/>
              <a:t>Ramowe </a:t>
            </a:r>
            <a:r>
              <a:rPr lang="pl-PL" sz="2000" i="1" dirty="0" smtClean="0"/>
              <a:t>wytyczne... </a:t>
            </a:r>
            <a:r>
              <a:rPr lang="pl-PL" sz="2000" dirty="0"/>
              <a:t>s</a:t>
            </a:r>
            <a:r>
              <a:rPr lang="pl-PL" sz="2000" dirty="0" smtClean="0"/>
              <a:t>ą projektem </a:t>
            </a:r>
            <a:r>
              <a:rPr lang="pl-PL" sz="2000" dirty="0" smtClean="0"/>
              <a:t>systemowym realizowanym przez </a:t>
            </a:r>
            <a:r>
              <a:rPr lang="pl-PL" sz="2000" dirty="0" smtClean="0">
                <a:solidFill>
                  <a:srgbClr val="CC3300"/>
                </a:solidFill>
              </a:rPr>
              <a:t>Państwowy Fundusz Rehabilitacji Osób Niepełnosprawnych </a:t>
            </a:r>
            <a:r>
              <a:rPr lang="pl-PL" sz="2000" dirty="0" smtClean="0"/>
              <a:t>w partnerstwie z </a:t>
            </a:r>
            <a:r>
              <a:rPr lang="pl-PL" sz="2000" dirty="0" smtClean="0">
                <a:solidFill>
                  <a:srgbClr val="CC3300"/>
                </a:solidFill>
              </a:rPr>
              <a:t>Centralnym Instytutem Ochrony Pracy – Państwowym Instytutem Badawczym,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l-PL" sz="2000" dirty="0" smtClean="0"/>
              <a:t>Projekt realizowany jest w ramach Działania 1.3, </a:t>
            </a:r>
            <a:r>
              <a:rPr lang="pl-PL" sz="2000" dirty="0" err="1" smtClean="0"/>
              <a:t>Poddziałania</a:t>
            </a:r>
            <a:r>
              <a:rPr lang="pl-PL" sz="2000" dirty="0" smtClean="0"/>
              <a:t> 1.3.6. Programu Operacyjnego Kapitał Ludzki 2007-2013,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l-PL" sz="2000" dirty="0" smtClean="0"/>
              <a:t>Termin realizacji projektu: </a:t>
            </a:r>
            <a:r>
              <a:rPr lang="pl-PL" sz="2000" dirty="0" smtClean="0">
                <a:solidFill>
                  <a:srgbClr val="CC3300"/>
                </a:solidFill>
              </a:rPr>
              <a:t>1 marca 2013 – 28 lutego 2015,</a:t>
            </a:r>
          </a:p>
          <a:p>
            <a:pPr algn="just">
              <a:buNone/>
            </a:pPr>
            <a:endParaRPr lang="pl-PL" sz="2000" dirty="0" smtClean="0"/>
          </a:p>
          <a:p>
            <a:pPr algn="just"/>
            <a:endParaRPr lang="pl-PL" sz="2000" dirty="0" smtClean="0"/>
          </a:p>
          <a:p>
            <a:endParaRPr lang="pl-PL" dirty="0"/>
          </a:p>
        </p:txBody>
      </p:sp>
      <p:pic>
        <p:nvPicPr>
          <p:cNvPr id="4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626920" cy="1268760"/>
          </a:xfrm>
          <a:prstGeom prst="rect">
            <a:avLst/>
          </a:prstGeom>
          <a:noFill/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11560" y="6453336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3" name="Picture 1" descr="C:\Documents and Settings\dsadza\Pulpit\MP900430958.JPG"/>
          <p:cNvPicPr>
            <a:picLocks noChangeAspect="1" noChangeArrowheads="1"/>
          </p:cNvPicPr>
          <p:nvPr/>
        </p:nvPicPr>
        <p:blipFill>
          <a:blip r:embed="rId3" cstate="print"/>
          <a:srcRect l="15434" t="20041" r="17043" b="10479"/>
          <a:stretch>
            <a:fillRect/>
          </a:stretch>
        </p:blipFill>
        <p:spPr bwMode="auto">
          <a:xfrm>
            <a:off x="6372200" y="5229200"/>
            <a:ext cx="1656184" cy="1135669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467544" y="5085184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pl-PL" sz="2000" dirty="0" smtClean="0"/>
              <a:t>Projekt składa się z komponentu badawczego oraz informacyjno-upowszechniającego.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936104"/>
          </a:xfrm>
        </p:spPr>
        <p:txBody>
          <a:bodyPr/>
          <a:lstStyle/>
          <a:p>
            <a:pPr algn="ctr"/>
            <a:r>
              <a:rPr lang="pl-PL" b="1" dirty="0" smtClean="0"/>
              <a:t>cele projektu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996952"/>
            <a:ext cx="7467600" cy="3477000"/>
          </a:xfrm>
        </p:spPr>
        <p:txBody>
          <a:bodyPr>
            <a:normAutofit/>
          </a:bodyPr>
          <a:lstStyle/>
          <a:p>
            <a:pPr algn="just"/>
            <a:endParaRPr lang="pl-PL" sz="2000" dirty="0" smtClean="0">
              <a:latin typeface="+mj-lt"/>
            </a:endParaRPr>
          </a:p>
          <a:p>
            <a:pPr algn="just"/>
            <a:r>
              <a:rPr lang="pl-PL" sz="1800" dirty="0" smtClean="0">
                <a:latin typeface="+mj-lt"/>
              </a:rPr>
              <a:t>Cele szczegółowe:</a:t>
            </a:r>
          </a:p>
          <a:p>
            <a:pPr lvl="1" algn="just"/>
            <a:r>
              <a:rPr lang="pl-PL" sz="1800" b="1" dirty="0" smtClean="0">
                <a:solidFill>
                  <a:srgbClr val="000000"/>
                </a:solidFill>
                <a:latin typeface="+mj-lt"/>
              </a:rPr>
              <a:t>Zdiagnozowanie potrzeb </a:t>
            </a:r>
            <a:r>
              <a:rPr lang="pl-PL" sz="1800" dirty="0" smtClean="0">
                <a:solidFill>
                  <a:srgbClr val="000000"/>
                </a:solidFill>
                <a:latin typeface="+mj-lt"/>
              </a:rPr>
              <a:t>i określenie rekomendacji  w ww. zakresie.</a:t>
            </a:r>
          </a:p>
          <a:p>
            <a:pPr lvl="1" algn="just"/>
            <a:r>
              <a:rPr lang="pl-PL" sz="1800" b="1" dirty="0" smtClean="0">
                <a:solidFill>
                  <a:srgbClr val="000000"/>
                </a:solidFill>
                <a:latin typeface="+mj-lt"/>
              </a:rPr>
              <a:t>Podniesienie świadomości min. 400 000 pracodawców </a:t>
            </a:r>
            <a:r>
              <a:rPr lang="pl-PL" sz="1800" dirty="0" smtClean="0">
                <a:solidFill>
                  <a:srgbClr val="000000"/>
                </a:solidFill>
                <a:latin typeface="+mj-lt"/>
              </a:rPr>
              <a:t>nt. korzyści płynących z projektowania obiektów, pomieszczeń oraz przystosowania stanowisk pracy dla ON o specyficznych potrzebach. </a:t>
            </a:r>
          </a:p>
          <a:p>
            <a:pPr lvl="1" algn="just"/>
            <a:r>
              <a:rPr lang="pl-PL" sz="1800" b="1" dirty="0" smtClean="0">
                <a:solidFill>
                  <a:srgbClr val="000000"/>
                </a:solidFill>
                <a:latin typeface="+mj-lt"/>
              </a:rPr>
              <a:t>Podniesienie wiedzy lekarzy medycyny pracy, służb kontrolnych, pracodawców, architektów, przedstawicieli organizacji pozarządowych oraz innych zainteresowanych.</a:t>
            </a:r>
          </a:p>
        </p:txBody>
      </p:sp>
      <p:pic>
        <p:nvPicPr>
          <p:cNvPr id="4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626920" cy="1268760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1560" y="6453336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dsadza\Pulpit\bullseye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00808"/>
            <a:ext cx="1512168" cy="151216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827584" y="1628800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+mj-lt"/>
              </a:rPr>
              <a:t>Podstawowym</a:t>
            </a:r>
            <a:r>
              <a:rPr lang="pl-PL" dirty="0" smtClean="0"/>
              <a:t> celem projektu jest </a:t>
            </a:r>
            <a:r>
              <a:rPr lang="pl-PL" dirty="0" smtClean="0">
                <a:solidFill>
                  <a:srgbClr val="CC3300"/>
                </a:solidFill>
              </a:rPr>
              <a:t>opracowanie i upowszechnienie </a:t>
            </a:r>
            <a:r>
              <a:rPr lang="pl-PL" b="1" dirty="0" smtClean="0">
                <a:solidFill>
                  <a:srgbClr val="CC3300"/>
                </a:solidFill>
              </a:rPr>
              <a:t>pierwszych w Polsce </a:t>
            </a:r>
            <a:r>
              <a:rPr lang="pl-PL" dirty="0" smtClean="0">
                <a:solidFill>
                  <a:srgbClr val="CC3300"/>
                </a:solidFill>
              </a:rPr>
              <a:t>ramowych wytycznych w zakresie projektowania obiektów, pomieszczeń oraz przystosowania stanowisk pracy dla osób niepełnosprawnych o specyficznych potrzebach.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936104"/>
          </a:xfrm>
        </p:spPr>
        <p:txBody>
          <a:bodyPr/>
          <a:lstStyle/>
          <a:p>
            <a:pPr algn="ctr"/>
            <a:r>
              <a:rPr lang="pl-PL" b="1" dirty="0" smtClean="0"/>
              <a:t>działania projektowe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320480"/>
          </a:xfrm>
        </p:spPr>
        <p:txBody>
          <a:bodyPr>
            <a:normAutofit/>
          </a:bodyPr>
          <a:lstStyle/>
          <a:p>
            <a:pPr algn="just"/>
            <a:endParaRPr lang="pl-PL" sz="2000" dirty="0" smtClean="0">
              <a:latin typeface="+mj-lt"/>
            </a:endParaRPr>
          </a:p>
          <a:p>
            <a:pPr algn="just">
              <a:buNone/>
            </a:pPr>
            <a:r>
              <a:rPr lang="pl-PL" sz="1800" b="1" dirty="0" smtClean="0">
                <a:solidFill>
                  <a:srgbClr val="C00000"/>
                </a:solidFill>
              </a:rPr>
              <a:t>Zdiagnozowanie potrzeb </a:t>
            </a:r>
          </a:p>
          <a:p>
            <a:pPr algn="just"/>
            <a:r>
              <a:rPr lang="pl-PL" sz="1800" dirty="0" smtClean="0"/>
              <a:t>Cel ten </a:t>
            </a:r>
            <a:r>
              <a:rPr lang="pl-PL" sz="1800" dirty="0" smtClean="0"/>
              <a:t>został </a:t>
            </a:r>
            <a:r>
              <a:rPr lang="pl-PL" sz="1800" dirty="0" smtClean="0"/>
              <a:t>zrealizowany poprzez </a:t>
            </a:r>
            <a:r>
              <a:rPr lang="pl-PL" sz="1800" dirty="0" smtClean="0"/>
              <a:t>przeprowadzenie ekspertyz </a:t>
            </a:r>
            <a:r>
              <a:rPr lang="pl-PL" sz="1800" dirty="0" smtClean="0"/>
              <a:t>oraz publikację </a:t>
            </a:r>
            <a:r>
              <a:rPr lang="pl-PL" sz="1800" b="1" dirty="0" smtClean="0"/>
              <a:t>ramowych </a:t>
            </a:r>
            <a:r>
              <a:rPr lang="pl-PL" sz="1800" b="1" dirty="0" smtClean="0"/>
              <a:t>wytycznych</a:t>
            </a:r>
            <a:r>
              <a:rPr lang="pl-PL" sz="1800" dirty="0" smtClean="0"/>
              <a:t>, a także opracowanie narzędzi przydatnych w projektowaniu stanowisk pracy</a:t>
            </a:r>
            <a:endParaRPr lang="pl-PL" sz="1800" dirty="0" smtClean="0"/>
          </a:p>
          <a:p>
            <a:pPr algn="just">
              <a:buNone/>
            </a:pPr>
            <a:r>
              <a:rPr lang="pl-PL" sz="1800" b="1" dirty="0" smtClean="0">
                <a:solidFill>
                  <a:srgbClr val="C00000"/>
                </a:solidFill>
              </a:rPr>
              <a:t>Podniesienie świadomości </a:t>
            </a:r>
          </a:p>
          <a:p>
            <a:pPr lvl="0" algn="just"/>
            <a:r>
              <a:rPr lang="pl-PL" sz="1800" dirty="0" smtClean="0"/>
              <a:t>Cel ten </a:t>
            </a:r>
            <a:r>
              <a:rPr lang="pl-PL" sz="1800" dirty="0" smtClean="0"/>
              <a:t>zrealizowano </a:t>
            </a:r>
            <a:r>
              <a:rPr lang="pl-PL" sz="1800" dirty="0" smtClean="0"/>
              <a:t>poprzez przeprowadzenie ogólnopolskiej </a:t>
            </a:r>
            <a:r>
              <a:rPr lang="pl-PL" sz="1800" b="1" dirty="0" smtClean="0"/>
              <a:t>kampanii informacyjno-promocyjnej </a:t>
            </a:r>
            <a:r>
              <a:rPr lang="pl-PL" sz="1800" dirty="0" smtClean="0"/>
              <a:t>upowszechniającej </a:t>
            </a:r>
            <a:r>
              <a:rPr lang="pl-PL" sz="1800" dirty="0" smtClean="0"/>
              <a:t>ramowe wytyczne oraz promującej korzyści płynące z przystosowania stanowisk pracy do potrzeb osób niepełnosprawnych.</a:t>
            </a:r>
          </a:p>
          <a:p>
            <a:pPr algn="just">
              <a:buNone/>
            </a:pPr>
            <a:r>
              <a:rPr lang="pl-PL" sz="1800" b="1" dirty="0" smtClean="0">
                <a:solidFill>
                  <a:srgbClr val="C00000"/>
                </a:solidFill>
              </a:rPr>
              <a:t>Podniesienie wiedzy </a:t>
            </a:r>
          </a:p>
        </p:txBody>
      </p:sp>
      <p:pic>
        <p:nvPicPr>
          <p:cNvPr id="4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626920" cy="1268760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1560" y="6453336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5" name="Picture 1" descr="C:\Documents and Settings\dsadza\Pulpit\MP900385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869160"/>
            <a:ext cx="1998667" cy="1427619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467544" y="4725144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pl-PL" dirty="0" smtClean="0"/>
              <a:t>Cel ten </a:t>
            </a:r>
            <a:r>
              <a:rPr lang="pl-PL" dirty="0" smtClean="0"/>
              <a:t>zrealizowano </a:t>
            </a:r>
            <a:r>
              <a:rPr lang="pl-PL" dirty="0" smtClean="0"/>
              <a:t>poprzez seminaria</a:t>
            </a:r>
            <a:r>
              <a:rPr lang="pl-PL" dirty="0" smtClean="0"/>
              <a:t>, konferencje, </a:t>
            </a:r>
            <a:r>
              <a:rPr lang="pl-PL" dirty="0" smtClean="0"/>
              <a:t>spotkania informacyjno-doradcze z zakresu projektowania obiektów, pomieszczeń oraz przystosowania stanowisk pracy do potrzeb osób niepełnosprawnych, w których udział </a:t>
            </a:r>
            <a:r>
              <a:rPr lang="pl-PL" dirty="0" smtClean="0"/>
              <a:t>wzięło łącznie </a:t>
            </a:r>
            <a:r>
              <a:rPr lang="pl-PL" b="1" dirty="0" smtClean="0"/>
              <a:t>blisko 5,5 tys. </a:t>
            </a:r>
            <a:r>
              <a:rPr lang="pl-PL" b="1" dirty="0" smtClean="0"/>
              <a:t>osób.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864096"/>
          </a:xfrm>
        </p:spPr>
        <p:txBody>
          <a:bodyPr/>
          <a:lstStyle/>
          <a:p>
            <a:pPr algn="ctr"/>
            <a:r>
              <a:rPr lang="pl-PL" b="1" dirty="0" smtClean="0"/>
              <a:t>partnerstwo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643192" cy="424847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sz="1900" b="1" dirty="0" smtClean="0">
                <a:solidFill>
                  <a:srgbClr val="CC0000"/>
                </a:solidFill>
                <a:latin typeface="+mj-lt"/>
              </a:rPr>
              <a:t>PFRON jako Lider projektu </a:t>
            </a:r>
            <a:r>
              <a:rPr lang="pl-PL" sz="1900" b="1" dirty="0" smtClean="0">
                <a:solidFill>
                  <a:srgbClr val="CC0000"/>
                </a:solidFill>
                <a:latin typeface="+mj-lt"/>
              </a:rPr>
              <a:t>odpowiadał </a:t>
            </a:r>
            <a:r>
              <a:rPr lang="pl-PL" sz="1900" b="1" dirty="0" smtClean="0">
                <a:solidFill>
                  <a:srgbClr val="CC0000"/>
                </a:solidFill>
                <a:latin typeface="+mj-lt"/>
              </a:rPr>
              <a:t>za:</a:t>
            </a:r>
          </a:p>
          <a:p>
            <a:pPr algn="just"/>
            <a:r>
              <a:rPr lang="pl-PL" sz="1900" b="1" dirty="0" smtClean="0">
                <a:latin typeface="+mj-lt"/>
              </a:rPr>
              <a:t>zarządzanie projektem</a:t>
            </a:r>
            <a:r>
              <a:rPr lang="pl-PL" sz="1900" dirty="0" smtClean="0">
                <a:latin typeface="+mj-lt"/>
              </a:rPr>
              <a:t>, </a:t>
            </a:r>
          </a:p>
          <a:p>
            <a:pPr algn="just"/>
            <a:r>
              <a:rPr lang="pl-PL" sz="1900" dirty="0" smtClean="0">
                <a:latin typeface="+mj-lt"/>
              </a:rPr>
              <a:t>opracowanie i </a:t>
            </a:r>
            <a:r>
              <a:rPr lang="pl-PL" sz="1900" b="1" dirty="0" smtClean="0">
                <a:latin typeface="+mj-lt"/>
              </a:rPr>
              <a:t>przeprowadzenie ogólnopolskiej kampanii informacyjnej</a:t>
            </a:r>
            <a:r>
              <a:rPr lang="pl-PL" sz="1900" dirty="0" smtClean="0">
                <a:latin typeface="+mj-lt"/>
              </a:rPr>
              <a:t>,</a:t>
            </a:r>
          </a:p>
          <a:p>
            <a:pPr algn="just"/>
            <a:r>
              <a:rPr lang="pl-PL" sz="1900" dirty="0" smtClean="0"/>
              <a:t>uruchomienie </a:t>
            </a:r>
            <a:r>
              <a:rPr lang="pl-PL" sz="1900" b="1" dirty="0" smtClean="0"/>
              <a:t>Punktów Informacyjno-Doradczych </a:t>
            </a:r>
            <a:r>
              <a:rPr lang="pl-PL" sz="1900" dirty="0" smtClean="0"/>
              <a:t>przy Oddziałach PFRON,</a:t>
            </a:r>
          </a:p>
          <a:p>
            <a:pPr algn="just"/>
            <a:r>
              <a:rPr lang="pl-PL" sz="1900" dirty="0" smtClean="0">
                <a:latin typeface="+mj-lt"/>
              </a:rPr>
              <a:t>monitoring wszystkich realizowanych w projekcie działań.</a:t>
            </a:r>
          </a:p>
          <a:p>
            <a:pPr algn="just"/>
            <a:endParaRPr lang="pl-PL" sz="1900" dirty="0" smtClean="0">
              <a:latin typeface="+mj-lt"/>
            </a:endParaRPr>
          </a:p>
          <a:p>
            <a:pPr algn="just">
              <a:buNone/>
            </a:pPr>
            <a:r>
              <a:rPr lang="pl-PL" sz="1900" b="1" dirty="0" smtClean="0">
                <a:solidFill>
                  <a:srgbClr val="CC0000"/>
                </a:solidFill>
                <a:latin typeface="+mj-lt"/>
              </a:rPr>
              <a:t>Centralny Instytut Ochrony Pracy – Państwowy Instytut Badawczy jako Partner projektu </a:t>
            </a:r>
            <a:r>
              <a:rPr lang="pl-PL" sz="1900" b="1" dirty="0" smtClean="0">
                <a:solidFill>
                  <a:srgbClr val="CC0000"/>
                </a:solidFill>
                <a:latin typeface="+mj-lt"/>
              </a:rPr>
              <a:t>odpowiadał </a:t>
            </a:r>
            <a:r>
              <a:rPr lang="pl-PL" sz="1900" b="1" dirty="0" smtClean="0">
                <a:solidFill>
                  <a:srgbClr val="CC0000"/>
                </a:solidFill>
                <a:latin typeface="+mj-lt"/>
              </a:rPr>
              <a:t>za:</a:t>
            </a:r>
          </a:p>
          <a:p>
            <a:pPr algn="just"/>
            <a:r>
              <a:rPr lang="pl-PL" sz="1900" dirty="0" smtClean="0">
                <a:latin typeface="+mj-lt"/>
              </a:rPr>
              <a:t>przeprowadzenie </a:t>
            </a:r>
            <a:r>
              <a:rPr lang="pl-PL" sz="1900" b="1" dirty="0" smtClean="0">
                <a:latin typeface="+mj-lt"/>
              </a:rPr>
              <a:t>15 ekspertyz </a:t>
            </a:r>
            <a:r>
              <a:rPr lang="pl-PL" sz="1900" dirty="0" smtClean="0">
                <a:latin typeface="+mj-lt"/>
              </a:rPr>
              <a:t>z zakresu projektowania obiektów, pomieszczeń oraz przystosowania stanowisk pracy dla osób niepełnosprawnych,</a:t>
            </a:r>
          </a:p>
          <a:p>
            <a:pPr algn="just"/>
            <a:r>
              <a:rPr lang="pl-PL" sz="1900" dirty="0" smtClean="0">
                <a:latin typeface="+mj-lt"/>
              </a:rPr>
              <a:t>opracowanie </a:t>
            </a:r>
            <a:r>
              <a:rPr lang="pl-PL" sz="1900" b="1" dirty="0" smtClean="0">
                <a:latin typeface="+mj-lt"/>
              </a:rPr>
              <a:t>charakterystyk 200 zawodów</a:t>
            </a:r>
            <a:r>
              <a:rPr lang="pl-PL" sz="1900" dirty="0" smtClean="0">
                <a:latin typeface="+mj-lt"/>
              </a:rPr>
              <a:t>, przeznaczonych dla pracodawców, pośredników pracy, lekarzy medycyny pracy, itp.,</a:t>
            </a:r>
          </a:p>
          <a:p>
            <a:pPr algn="just"/>
            <a:r>
              <a:rPr lang="pl-PL" sz="1900" b="1" dirty="0" smtClean="0">
                <a:latin typeface="+mj-lt"/>
              </a:rPr>
              <a:t>opracowanie komputerowego narzędzia </a:t>
            </a:r>
            <a:r>
              <a:rPr lang="pl-PL" sz="1900" dirty="0" smtClean="0">
                <a:latin typeface="+mj-lt"/>
              </a:rPr>
              <a:t>do wspomagania projektowania, oceny ergonomicznej i dostosowania stanowisk pracy do potrzeb osób niepełnosprawnych, </a:t>
            </a:r>
          </a:p>
        </p:txBody>
      </p:sp>
      <p:pic>
        <p:nvPicPr>
          <p:cNvPr id="4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8626920" cy="1268760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1560" y="6453336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1" name="Picture 1" descr="C:\Documents and Settings\dsadza\Pulpit\MC90036994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373216"/>
            <a:ext cx="1614364" cy="1079509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467544" y="5229200"/>
            <a:ext cx="56166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pl-PL" sz="1600" dirty="0" smtClean="0">
                <a:latin typeface="+mj-lt"/>
              </a:rPr>
              <a:t>opracowanie publikacji </a:t>
            </a:r>
            <a:r>
              <a:rPr lang="pl-PL" sz="1600" b="1" dirty="0" smtClean="0">
                <a:latin typeface="+mj-lt"/>
              </a:rPr>
              <a:t>Ramowe wytyczne </a:t>
            </a:r>
            <a:r>
              <a:rPr lang="pl-PL" sz="1600" dirty="0" smtClean="0">
                <a:latin typeface="+mj-lt"/>
              </a:rPr>
              <a:t>oraz</a:t>
            </a:r>
            <a:r>
              <a:rPr lang="pl-PL" sz="1600" b="1" dirty="0" smtClean="0">
                <a:latin typeface="+mj-lt"/>
              </a:rPr>
              <a:t> Dobrych praktyk,</a:t>
            </a:r>
          </a:p>
          <a:p>
            <a:pPr marL="274320" indent="-274320"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pl-PL" sz="1600" dirty="0" smtClean="0">
                <a:latin typeface="+mj-lt"/>
              </a:rPr>
              <a:t>przeprowadzenie</a:t>
            </a:r>
            <a:r>
              <a:rPr lang="pl-PL" sz="1600" b="1" dirty="0" smtClean="0">
                <a:latin typeface="+mj-lt"/>
              </a:rPr>
              <a:t> seminariów </a:t>
            </a:r>
            <a:r>
              <a:rPr lang="pl-PL" sz="1600" dirty="0" smtClean="0">
                <a:latin typeface="+mj-lt"/>
              </a:rPr>
              <a:t>z zakresu projektowania obiektów, pomieszczeń oraz przystosowania stanowisk pracy.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ogólnopolska kampania informacyjna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/>
          </a:bodyPr>
          <a:lstStyle/>
          <a:p>
            <a:pPr algn="just"/>
            <a:endParaRPr lang="pl-PL" sz="2000" dirty="0" smtClean="0">
              <a:latin typeface="+mj-lt"/>
            </a:endParaRPr>
          </a:p>
          <a:p>
            <a:pPr algn="just">
              <a:buNone/>
            </a:pPr>
            <a:endParaRPr lang="pl-PL" sz="1900" b="1" dirty="0" smtClean="0">
              <a:solidFill>
                <a:srgbClr val="CC0000"/>
              </a:solidFill>
              <a:latin typeface="+mj-lt"/>
            </a:endParaRPr>
          </a:p>
          <a:p>
            <a:pPr algn="just">
              <a:buNone/>
            </a:pPr>
            <a:endParaRPr lang="pl-PL" sz="1900" b="1" dirty="0" smtClean="0">
              <a:solidFill>
                <a:srgbClr val="CC0000"/>
              </a:solidFill>
              <a:latin typeface="+mj-lt"/>
            </a:endParaRPr>
          </a:p>
        </p:txBody>
      </p:sp>
      <p:pic>
        <p:nvPicPr>
          <p:cNvPr id="4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626920" cy="1268760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1560" y="6453336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55576" y="1772816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Zadanie strategiczne:</a:t>
            </a:r>
          </a:p>
          <a:p>
            <a:endParaRPr lang="pl-PL" dirty="0" smtClean="0"/>
          </a:p>
          <a:p>
            <a:r>
              <a:rPr lang="pl-PL" dirty="0" smtClean="0"/>
              <a:t>Podniesienie świadomości pracodawców nt. </a:t>
            </a:r>
            <a:r>
              <a:rPr lang="pl-PL" dirty="0" smtClean="0"/>
              <a:t>korzyści płynących z projektowania </a:t>
            </a:r>
            <a:r>
              <a:rPr lang="pl-PL" dirty="0" smtClean="0"/>
              <a:t>obiektów, pomieszczeń oraz przystosowania stanowisk pracy dla osób </a:t>
            </a:r>
            <a:r>
              <a:rPr lang="pl-PL" dirty="0" smtClean="0"/>
              <a:t>niepełnosprawnych</a:t>
            </a:r>
            <a:r>
              <a:rPr lang="pl-PL" dirty="0" smtClean="0"/>
              <a:t>.</a:t>
            </a:r>
          </a:p>
          <a:p>
            <a:endParaRPr lang="pl-PL" dirty="0" smtClean="0"/>
          </a:p>
        </p:txBody>
      </p:sp>
      <p:sp>
        <p:nvSpPr>
          <p:cNvPr id="10" name="Prostokąt 9"/>
          <p:cNvSpPr/>
          <p:nvPr/>
        </p:nvSpPr>
        <p:spPr>
          <a:xfrm>
            <a:off x="755576" y="36450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Realizacja kampanii </a:t>
            </a:r>
            <a:r>
              <a:rPr lang="pl-PL" dirty="0" smtClean="0"/>
              <a:t>miała </a:t>
            </a:r>
            <a:r>
              <a:rPr lang="pl-PL" dirty="0" smtClean="0"/>
              <a:t>na celu uświadomienie pracodawcom znaczenia, jakie może mieć </a:t>
            </a:r>
            <a:r>
              <a:rPr lang="pl-PL" dirty="0" smtClean="0"/>
              <a:t>projektowanie </a:t>
            </a:r>
            <a:r>
              <a:rPr lang="pl-PL" dirty="0" smtClean="0"/>
              <a:t>punktów usługowych, budynków oraz miejsc pracy </a:t>
            </a:r>
            <a:br>
              <a:rPr lang="pl-PL" dirty="0" smtClean="0"/>
            </a:br>
            <a:r>
              <a:rPr lang="pl-PL" dirty="0" smtClean="0"/>
              <a:t>z uwzględnieniem potrzeb osób niepełnosprawnych.	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02656"/>
            <a:ext cx="2977958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467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ogólnopolska kampania </a:t>
            </a:r>
            <a:br>
              <a:rPr lang="pl-PL" sz="3200" b="1" dirty="0" smtClean="0"/>
            </a:br>
            <a:r>
              <a:rPr lang="pl-PL" sz="3200" b="1" dirty="0" smtClean="0"/>
              <a:t>informacyjna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algn="just"/>
            <a:endParaRPr lang="pl-PL" sz="2000" dirty="0" smtClean="0">
              <a:latin typeface="+mj-lt"/>
            </a:endParaRPr>
          </a:p>
          <a:p>
            <a:pPr algn="just">
              <a:buNone/>
            </a:pPr>
            <a:endParaRPr lang="pl-PL" sz="1900" b="1" dirty="0" smtClean="0">
              <a:solidFill>
                <a:srgbClr val="CC0000"/>
              </a:solidFill>
              <a:latin typeface="+mj-lt"/>
            </a:endParaRPr>
          </a:p>
          <a:p>
            <a:pPr algn="just">
              <a:buNone/>
            </a:pPr>
            <a:endParaRPr lang="pl-PL" sz="1900" b="1" dirty="0" smtClean="0">
              <a:solidFill>
                <a:srgbClr val="CC0000"/>
              </a:solidFill>
              <a:latin typeface="+mj-lt"/>
            </a:endParaRPr>
          </a:p>
        </p:txBody>
      </p:sp>
      <p:pic>
        <p:nvPicPr>
          <p:cNvPr id="4" name="Picture 2" descr="K:\UNIA\PR_POKL_2007-13\DKS\Ramowe  Wytyczne\promocja\logotypy - wzory oznaczeń\szablony oznaczeń\logo_k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626920" cy="1268760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1560" y="6453336"/>
            <a:ext cx="7467600" cy="260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 dofinansowany ze środków Unii Europejskiej w ramach Europejskiego Funduszu Społecznego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55576" y="2204865"/>
            <a:ext cx="468052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sz="2000" b="1" dirty="0" smtClean="0"/>
              <a:t>Kampania w telewizji</a:t>
            </a:r>
            <a:r>
              <a:rPr lang="pl-PL" sz="2000" dirty="0" smtClean="0"/>
              <a:t>:</a:t>
            </a:r>
          </a:p>
          <a:p>
            <a:endParaRPr lang="pl-PL" sz="2000" dirty="0" smtClean="0"/>
          </a:p>
          <a:p>
            <a:r>
              <a:rPr lang="pl-PL" sz="2000" dirty="0" smtClean="0"/>
              <a:t>Emisja </a:t>
            </a:r>
            <a:r>
              <a:rPr lang="pl-PL" sz="2000" b="1" dirty="0" smtClean="0"/>
              <a:t>2073 spotów </a:t>
            </a:r>
            <a:r>
              <a:rPr lang="pl-PL" sz="2000" dirty="0" smtClean="0"/>
              <a:t>TV w okresie </a:t>
            </a:r>
            <a:br>
              <a:rPr lang="pl-PL" sz="2000" dirty="0" smtClean="0"/>
            </a:br>
            <a:r>
              <a:rPr lang="pl-PL" sz="2000" dirty="0" smtClean="0"/>
              <a:t>1 sierpnia – 31 października 2014 </a:t>
            </a:r>
            <a:r>
              <a:rPr lang="pl-PL" sz="2000" dirty="0" smtClean="0"/>
              <a:t>r.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9" name="Obraz 8"/>
          <p:cNvPicPr/>
          <p:nvPr/>
        </p:nvPicPr>
        <p:blipFill>
          <a:blip r:embed="rId3" cstate="print">
            <a:lum bright="10000"/>
          </a:blip>
          <a:srcRect t="14463" b="14669"/>
          <a:stretch>
            <a:fillRect/>
          </a:stretch>
        </p:blipFill>
        <p:spPr bwMode="auto">
          <a:xfrm>
            <a:off x="4992886" y="2204865"/>
            <a:ext cx="3216463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dsadza\Pulpit\z15975558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97152"/>
            <a:ext cx="893089" cy="871017"/>
          </a:xfrm>
          <a:prstGeom prst="rect">
            <a:avLst/>
          </a:prstGeom>
          <a:noFill/>
        </p:spPr>
      </p:pic>
      <p:pic>
        <p:nvPicPr>
          <p:cNvPr id="3077" name="Picture 5" descr="C:\Documents and Settings\dsadza\Pulpit\Superstacja_old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373216"/>
            <a:ext cx="930375" cy="930375"/>
          </a:xfrm>
          <a:prstGeom prst="rect">
            <a:avLst/>
          </a:prstGeom>
          <a:noFill/>
        </p:spPr>
      </p:pic>
      <p:pic>
        <p:nvPicPr>
          <p:cNvPr id="3078" name="Picture 6" descr="C:\Documents and Settings\dsadza\Pulpit\TVN_24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229200"/>
            <a:ext cx="1113168" cy="1064444"/>
          </a:xfrm>
          <a:prstGeom prst="rect">
            <a:avLst/>
          </a:prstGeom>
          <a:noFill/>
        </p:spPr>
      </p:pic>
      <p:pic>
        <p:nvPicPr>
          <p:cNvPr id="3079" name="Picture 7" descr="C:\Documents and Settings\dsadza\Pulpit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013176"/>
            <a:ext cx="1415232" cy="1088640"/>
          </a:xfrm>
          <a:prstGeom prst="rect">
            <a:avLst/>
          </a:prstGeom>
          <a:noFill/>
        </p:spPr>
      </p:pic>
      <p:pic>
        <p:nvPicPr>
          <p:cNvPr id="3080" name="Picture 8" descr="C:\Documents and Settings\dsadza\Pulpit\744px-tvp1-logo-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437112"/>
            <a:ext cx="1656184" cy="621069"/>
          </a:xfrm>
          <a:prstGeom prst="rect">
            <a:avLst/>
          </a:prstGeom>
          <a:noFill/>
        </p:spPr>
      </p:pic>
      <p:pic>
        <p:nvPicPr>
          <p:cNvPr id="3081" name="Picture 9" descr="C:\Documents and Settings\dsadza\Pulpit\Tvp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509120"/>
            <a:ext cx="1463542" cy="548829"/>
          </a:xfrm>
          <a:prstGeom prst="rect">
            <a:avLst/>
          </a:prstGeom>
          <a:noFill/>
        </p:spPr>
      </p:pic>
      <p:pic>
        <p:nvPicPr>
          <p:cNvPr id="3083" name="Picture 11" descr="C:\Documents and Settings\dsadza\Pulpit\240px-TVP_Regionalna_logo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5805264"/>
            <a:ext cx="996950" cy="539750"/>
          </a:xfrm>
          <a:prstGeom prst="rect">
            <a:avLst/>
          </a:prstGeom>
          <a:noFill/>
        </p:spPr>
      </p:pic>
      <p:pic>
        <p:nvPicPr>
          <p:cNvPr id="3084" name="Picture 12" descr="C:\Documents and Settings\dsadza\Pulpit\polsat sport.jpg"/>
          <p:cNvPicPr>
            <a:picLocks noChangeAspect="1" noChangeArrowheads="1"/>
          </p:cNvPicPr>
          <p:nvPr/>
        </p:nvPicPr>
        <p:blipFill>
          <a:blip r:embed="rId11" cstate="print"/>
          <a:srcRect l="15617" t="25781" r="16711" b="35178"/>
          <a:stretch>
            <a:fillRect/>
          </a:stretch>
        </p:blipFill>
        <p:spPr bwMode="auto">
          <a:xfrm>
            <a:off x="5580112" y="5805264"/>
            <a:ext cx="1497766" cy="576064"/>
          </a:xfrm>
          <a:prstGeom prst="rect">
            <a:avLst/>
          </a:prstGeom>
          <a:noFill/>
        </p:spPr>
      </p:pic>
      <p:pic>
        <p:nvPicPr>
          <p:cNvPr id="3085" name="Picture 13" descr="C:\Documents and Settings\dsadza\Pulpit\501edb2c1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725144"/>
            <a:ext cx="1162588" cy="1017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3599</TotalTime>
  <Words>750</Words>
  <Application>Microsoft Office PowerPoint</Application>
  <PresentationFormat>Pokaz na ekranie (4:3)</PresentationFormat>
  <Paragraphs>120</Paragraphs>
  <Slides>14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Wykusz</vt:lpstr>
      <vt:lpstr>Prezentacja programu PowerPoint</vt:lpstr>
      <vt:lpstr>tło realizacji projektu</vt:lpstr>
      <vt:lpstr>tło realizacji projektu</vt:lpstr>
      <vt:lpstr>podstawowe informacje o projekcie</vt:lpstr>
      <vt:lpstr>cele projektu</vt:lpstr>
      <vt:lpstr>działania projektowe</vt:lpstr>
      <vt:lpstr>partnerstwo</vt:lpstr>
      <vt:lpstr>ogólnopolska kampania informacyjna</vt:lpstr>
      <vt:lpstr>ogólnopolska kampania  informacyjna</vt:lpstr>
      <vt:lpstr>punkty  informacyjno-doradcze </vt:lpstr>
      <vt:lpstr> ocena spotkań punktów informacyjno-doradczych</vt:lpstr>
      <vt:lpstr>Działania upowszechniające </vt:lpstr>
      <vt:lpstr>Wnioski i rekomendacje</vt:lpstr>
      <vt:lpstr>Prezentacja programu PowerPoint</vt:lpstr>
    </vt:vector>
  </TitlesOfParts>
  <Company>PFRON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ramowe wytyczne w zakresie projektowania obiektów, pomieszczeń oraz przystosowania stanowisk pracy dla osób niepełnosprawnych o specyficznych potrzebach</dc:title>
  <dc:creator>*</dc:creator>
  <cp:lastModifiedBy>test</cp:lastModifiedBy>
  <cp:revision>181</cp:revision>
  <dcterms:created xsi:type="dcterms:W3CDTF">2013-10-23T12:30:02Z</dcterms:created>
  <dcterms:modified xsi:type="dcterms:W3CDTF">2015-02-25T10:45:16Z</dcterms:modified>
</cp:coreProperties>
</file>