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79" r:id="rId3"/>
    <p:sldId id="278" r:id="rId4"/>
    <p:sldId id="280" r:id="rId5"/>
    <p:sldId id="263" r:id="rId6"/>
    <p:sldId id="261" r:id="rId7"/>
    <p:sldId id="264" r:id="rId8"/>
    <p:sldId id="265" r:id="rId9"/>
    <p:sldId id="266" r:id="rId10"/>
    <p:sldId id="272" r:id="rId11"/>
    <p:sldId id="267" r:id="rId12"/>
    <p:sldId id="273" r:id="rId13"/>
    <p:sldId id="268" r:id="rId14"/>
    <p:sldId id="271" r:id="rId15"/>
    <p:sldId id="269" r:id="rId16"/>
    <p:sldId id="270" r:id="rId17"/>
    <p:sldId id="274" r:id="rId18"/>
    <p:sldId id="281" r:id="rId19"/>
    <p:sldId id="276" r:id="rId20"/>
    <p:sldId id="277" r:id="rId21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D21F9936-0E54-46FE-A78D-E1ED3EE96F4C}">
          <p14:sldIdLst>
            <p14:sldId id="259"/>
            <p14:sldId id="279"/>
            <p14:sldId id="278"/>
            <p14:sldId id="280"/>
            <p14:sldId id="263"/>
            <p14:sldId id="261"/>
            <p14:sldId id="264"/>
            <p14:sldId id="265"/>
            <p14:sldId id="266"/>
          </p14:sldIdLst>
        </p14:section>
        <p14:section name="Sekcja bez tytułu" id="{8FAD50CE-6DAA-4C4D-8751-548C2D5D826F}">
          <p14:sldIdLst>
            <p14:sldId id="272"/>
            <p14:sldId id="267"/>
            <p14:sldId id="273"/>
            <p14:sldId id="268"/>
            <p14:sldId id="271"/>
            <p14:sldId id="269"/>
            <p14:sldId id="270"/>
            <p14:sldId id="274"/>
            <p14:sldId id="281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896"/>
    <a:srgbClr val="FF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9" autoAdjust="0"/>
    <p:restoredTop sz="85528" autoAdjust="0"/>
  </p:normalViewPr>
  <p:slideViewPr>
    <p:cSldViewPr>
      <p:cViewPr>
        <p:scale>
          <a:sx n="110" d="100"/>
          <a:sy n="110" d="100"/>
        </p:scale>
        <p:origin x="-354" y="18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2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2100"/>
    </p:cViewPr>
  </p:sorterViewPr>
  <p:notesViewPr>
    <p:cSldViewPr>
      <p:cViewPr varScale="1">
        <p:scale>
          <a:sx n="90" d="100"/>
          <a:sy n="90" d="100"/>
        </p:scale>
        <p:origin x="-3762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41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037B185B-B429-4193-A924-1CFB20A1BB38}" type="datetimeFigureOut">
              <a:rPr lang="pl-PL" smtClean="0"/>
              <a:pPr/>
              <a:t>2014-04-01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60" cy="49641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60" cy="49641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520EE8ED-091D-4E7A-8C9C-B1D79947527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7800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41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6FFA660E-B60E-4DC1-BE99-3B8DE563DB14}" type="datetimeFigureOut">
              <a:rPr lang="pl-PL" smtClean="0"/>
              <a:pPr/>
              <a:t>2014-04-01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5558" tIns="47779" rIns="95558" bIns="47779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641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60" cy="49641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4583B9E5-103B-4228-9AF6-5B4D372B737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576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aseline="0" dirty="0" smtClean="0"/>
              <a:t>Niniejsze opracowanie zawiera warunki</a:t>
            </a:r>
            <a:r>
              <a:rPr lang="pl-PL" dirty="0" smtClean="0"/>
              <a:t> techniczne i przestrzenne dotyczące aspektów architektonicznych i urbanistycznych istotne z punktu widzenia dostępności</a:t>
            </a:r>
            <a:r>
              <a:rPr lang="pl-PL" baseline="0" dirty="0" smtClean="0"/>
              <a:t> zakładu i stanowiska pracy dla pracy osób z niepełnosprawnością</a:t>
            </a:r>
            <a:r>
              <a:rPr lang="pl-PL" dirty="0" smtClean="0"/>
              <a:t>.</a:t>
            </a:r>
            <a:r>
              <a:rPr lang="pl-PL" baseline="0" dirty="0" smtClean="0"/>
              <a:t> </a:t>
            </a:r>
          </a:p>
          <a:p>
            <a:r>
              <a:rPr lang="pl-PL" baseline="0" dirty="0" smtClean="0"/>
              <a:t>Warunki i wymagania dotyczą głównie </a:t>
            </a:r>
            <a:r>
              <a:rPr lang="pl-PL" dirty="0" smtClean="0"/>
              <a:t>budynków i ich otoczenia</a:t>
            </a:r>
            <a:r>
              <a:rPr lang="pl-PL" baseline="0" dirty="0" smtClean="0"/>
              <a:t> analizowanych </a:t>
            </a:r>
            <a:r>
              <a:rPr lang="pl-PL" dirty="0" smtClean="0"/>
              <a:t>pod kątem wymagań użytkowników z uwzględnieniem różnych rodzajów niepełnosprawności.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3B9E5-103B-4228-9AF6-5B4D372B7370}" type="slidenum">
              <a:rPr lang="pl-PL" smtClean="0"/>
              <a:pPr/>
              <a:t>1</a:t>
            </a:fld>
            <a:endParaRPr lang="pl-P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aseline="0" dirty="0" smtClean="0"/>
              <a:t>Ponieważ użytkownikami pochylni są przeważnie osoby poruszające się na wózkach inwalidzkich, parametry pochylni muszą uwzględniać ograniczone możliwości poruszania się tej grupy osób. </a:t>
            </a:r>
            <a:r>
              <a:rPr lang="pl-PL" dirty="0" smtClean="0"/>
              <a:t>Wymagania</a:t>
            </a:r>
            <a:r>
              <a:rPr lang="pl-PL" baseline="0" dirty="0" smtClean="0"/>
              <a:t> dotyczące wymiarów pochylni zewnętrznych wynikają z restrykcyjnych warunków użytkowania tych elementów w okresie całego roku. Pochylnie zewnętrzne są zatem łagodniej pochylone niż te znajdujące się we wnętrzu budynku.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3B9E5-103B-4228-9AF6-5B4D372B7370}" type="slidenum">
              <a:rPr lang="pl-PL" smtClean="0"/>
              <a:pPr/>
              <a:t>10</a:t>
            </a:fld>
            <a:endParaRPr lang="pl-P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Dostęp</a:t>
            </a:r>
            <a:r>
              <a:rPr lang="pl-PL" baseline="0" dirty="0" smtClean="0"/>
              <a:t> do w</a:t>
            </a:r>
            <a:r>
              <a:rPr lang="pl-PL" dirty="0" smtClean="0"/>
              <a:t>nętrza zakładu</a:t>
            </a:r>
            <a:r>
              <a:rPr lang="pl-PL" baseline="0" dirty="0" smtClean="0"/>
              <a:t> pracy nie może stanowić bariery dla osób niepełnosprawnych. Łatwa identyfikacja w przestrzeni, intuicyjne umieszczania znaków, organizacja i wymiary przejście/przejazdu przez strefę drzwi, recepcji, bramek czy punktu kontroli dostępu nie może stanowić ograniczenia dla osób poruszających się na wózku inwalidzkim lub o ograniczonej zdolności widzenia.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3B9E5-103B-4228-9AF6-5B4D372B7370}" type="slidenum">
              <a:rPr lang="pl-PL" smtClean="0"/>
              <a:pPr/>
              <a:t>11</a:t>
            </a:fld>
            <a:endParaRPr lang="pl-P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Komunikacja wewnętrzna powinna zapewniać możliwość bezkolizyjnego przemieszczania się każdego pracownika w zakładzie pracy. Osoby poruszające się na wózku inwalidzkim</a:t>
            </a:r>
            <a:r>
              <a:rPr lang="pl-PL" baseline="0" dirty="0" smtClean="0"/>
              <a:t> </a:t>
            </a:r>
            <a:r>
              <a:rPr lang="pl-PL" dirty="0" smtClean="0"/>
              <a:t>muszą mieć możliwość bezkolizyjnego przemieszczania</a:t>
            </a:r>
            <a:r>
              <a:rPr lang="pl-PL" baseline="0" dirty="0" smtClean="0"/>
              <a:t> się drogami komunikacyjnymi  (komunikacji wewnętrznej) gwarantującymi dotarcie do stanowiska pracy a także do węzłów sanitarnych i wszystkich pomieszczeń towarzyszących bezpośrednio lub pośrednio związanych z wykonywaniem pracy. Kolorystyka, kształt i profil korytarzy, dostępność elementów kontroli, czytników kart dostępu, lokalizacja włączników, jednorodny system oznaczeń i identyfikacji (numerowania pomieszczeń) powinien gwarantować samodzielne funkcjonowanie każdego z pracowników zakładu pracy. Istotne jest utrzymanie szerokości korytarzy (120 cm) a w przypadku występowania przeszkód (gablot, drzwi otwieranych na zewnątrz itp.)  wykonanie poszerzeń korytarzy gwarantujących ich szerokość w świetle nie mniejszą niż 120 cm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3B9E5-103B-4228-9AF6-5B4D372B7370}" type="slidenum">
              <a:rPr lang="pl-PL" smtClean="0"/>
              <a:pPr/>
              <a:t>12</a:t>
            </a:fld>
            <a:endParaRPr lang="pl-PL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Schody stanowiące element wewnętrznej komunikacji pionowej powinny zapewniać możliwość przemieszczania się pomiędzy kondygnacjami budynku każdemu pracownikowi. Konieczne</a:t>
            </a:r>
            <a:r>
              <a:rPr lang="pl-PL" baseline="0" dirty="0" smtClean="0"/>
              <a:t> jest s</a:t>
            </a:r>
            <a:r>
              <a:rPr lang="pl-PL" dirty="0" smtClean="0"/>
              <a:t>pełnienie wymagań dotyczących</a:t>
            </a:r>
            <a:r>
              <a:rPr lang="pl-PL" baseline="0" dirty="0" smtClean="0"/>
              <a:t> </a:t>
            </a:r>
            <a:r>
              <a:rPr lang="pl-PL" dirty="0" smtClean="0"/>
              <a:t>wymiarów, wykonanie odpowiednich pochwytów, balustrad oraz wyposażenie</a:t>
            </a:r>
            <a:r>
              <a:rPr lang="pl-PL" baseline="0" dirty="0" smtClean="0"/>
              <a:t> schodów w akcenty kolorystyczne poprawiające bezpieczeństwo ich użytkowania.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3B9E5-103B-4228-9AF6-5B4D372B7370}" type="slidenum">
              <a:rPr lang="pl-PL" smtClean="0"/>
              <a:pPr/>
              <a:t>13</a:t>
            </a:fld>
            <a:endParaRPr lang="pl-PL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 smtClean="0"/>
              <a:t>Ponieważ użytkownikami pochylni są przeważnie osoby poruszające się na wózkach inwalidzkich, parametry pochylni muszą uwzględniać ograniczone możliwości poruszania się tej grupy osób. </a:t>
            </a:r>
            <a:r>
              <a:rPr lang="pl-PL" dirty="0" smtClean="0"/>
              <a:t>Wymagania</a:t>
            </a:r>
            <a:r>
              <a:rPr lang="pl-PL" baseline="0" dirty="0" smtClean="0"/>
              <a:t> dotyczące wymiarów pochylni są dla wszystkich pochylni podobne a jedynie pochylnie wewnętrzne są ostrzej pochylone niż te znajdujące się na zewnątrz budynku.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3B9E5-103B-4228-9AF6-5B4D372B7370}" type="slidenum">
              <a:rPr lang="pl-PL" smtClean="0"/>
              <a:pPr/>
              <a:t>14</a:t>
            </a:fld>
            <a:endParaRPr lang="pl-PL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Kabina dźwigu osobowego powinna umożliwiać samodzielne korzystanie z niej przez osobę poruszającą</a:t>
            </a:r>
            <a:r>
              <a:rPr lang="pl-PL" baseline="0" dirty="0" smtClean="0"/>
              <a:t> się na wózku inwalidzkim m.in. poprzez zapewnienie przestrzeni manewrowej przed wjazdem do jej wnętrza. Winda a w szczególności szerokość drzwi, szerokość samej kabiny a także dostępność </a:t>
            </a:r>
            <a:r>
              <a:rPr lang="pl-PL" baseline="0" dirty="0" err="1" smtClean="0"/>
              <a:t>panela</a:t>
            </a:r>
            <a:r>
              <a:rPr lang="pl-PL" baseline="0" dirty="0" smtClean="0"/>
              <a:t> sterowniczego oraz jego czytelność powinny być dostosowane do korzystania przez osobę w pozycji siedzącej (na wózku inwalidzkim) lub z niepełnosprawnością wzroku.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3B9E5-103B-4228-9AF6-5B4D372B7370}" type="slidenum">
              <a:rPr lang="pl-PL" smtClean="0"/>
              <a:pPr/>
              <a:t>15</a:t>
            </a:fld>
            <a:endParaRPr lang="pl-PL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Węzeł sanitarny dostosowany dla osoby niepełnosprawnej powinien umożliwiać swobodne korzystanie z niego przez każdego z pracowników bez pomocy</a:t>
            </a:r>
            <a:r>
              <a:rPr lang="pl-PL" baseline="0" dirty="0" smtClean="0"/>
              <a:t> osób trzecich. Przestrzeń we wnętrzu węzła powinna umożliwiać swobodne manewrowanie wózkiem a także dojazd i obsługę urządzeń sanitarnych i utrzymanie węzła w czystości.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3B9E5-103B-4228-9AF6-5B4D372B7370}" type="slidenum">
              <a:rPr lang="pl-PL" smtClean="0"/>
              <a:pPr/>
              <a:t>16</a:t>
            </a:fld>
            <a:endParaRPr lang="pl-PL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Pokoje socjalne, kuchnie, jadalnie itp. powinny być dostosowane dla osoby z niepełnosprawnością i powinny umożliwiać swobodne korzystanie z nich przez każdego z pracowników bez pomocy</a:t>
            </a:r>
            <a:r>
              <a:rPr lang="pl-PL" baseline="0" dirty="0" smtClean="0"/>
              <a:t> osób trzecich. Przestrzeń we wnętrzu powinna umożliwiać swobodne manewrowanie wózkiem inwalidzkim a także dojazd i bezpieczną obsługę urządzeń kuchennych. Rozmieszczenie sprzętu i wyposażenia powinno umożliwiać utrzymanie pomieszczenia w czystości.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3B9E5-103B-4228-9AF6-5B4D372B7370}" type="slidenum">
              <a:rPr lang="pl-PL" smtClean="0"/>
              <a:pPr/>
              <a:t>17</a:t>
            </a:fld>
            <a:endParaRPr lang="pl-PL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Wyposażenie pokoi biurowych zarówno jako stanowisk pracy biurowej dla osób niepełnosprawnych jak i osób związanych z obsługa pracowników niepełnosprawnych powinno uwzględniać możliwość dojazdu osoby na wózku na stanowisko pracy lub w bezpośrednie sąsiedztwo stanowiska pracy osoby lub służb dedykowanych do obsługi pracowników firmy.</a:t>
            </a:r>
            <a:r>
              <a:rPr lang="pl-PL" baseline="0" dirty="0" smtClean="0"/>
              <a:t> Dotyczy to takich pomieszczeń jak pokoje zwierzchników, biblioteki, pokoje pracowników kadr, księgowości, punkty ambulatoryjne, biblioteki itp.  Stanowiska pracy dla osób na wózkach inwalidzkich powinny uwzględniać także ograniczenia wynikające z zasięgu ramion osoby siedzącej </a:t>
            </a:r>
            <a:r>
              <a:rPr lang="pl-PL" baseline="0" dirty="0" err="1" smtClean="0"/>
              <a:t>tj</a:t>
            </a:r>
            <a:r>
              <a:rPr lang="pl-PL" baseline="0" dirty="0" smtClean="0"/>
              <a:t> dostępność regałów do poziomu ok. 120 cm 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3B9E5-103B-4228-9AF6-5B4D372B7370}" type="slidenum">
              <a:rPr lang="pl-PL" smtClean="0"/>
              <a:pPr/>
              <a:t>18</a:t>
            </a:fld>
            <a:endParaRPr lang="pl-PL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Dojście/dojazd  </a:t>
            </a:r>
            <a:r>
              <a:rPr lang="pl-PL" baseline="0" dirty="0" smtClean="0"/>
              <a:t>na stanowisko pracy powinien uwzględniać rodzaj niepełnosprawności pracownika. Zastosowanie wydzielonych pasów ruchu, barier ochronnych, systemów identyfikacji miejsca są w większości wymaganiami wynikającymi z zachowania BHP w miejscu pracy. </a:t>
            </a:r>
            <a:r>
              <a:rPr lang="pl-PL" dirty="0" smtClean="0"/>
              <a:t>Wymiary i organizacja stanowiska pracy dla osób niepełnosprawnościami powinna uwzględniać możliwość dojazdu do miejsca pracy przy użyciu wózka inwalidzkiego i wykonywania manewrów na stanowisku przez osobę na wózku.</a:t>
            </a:r>
            <a:r>
              <a:rPr lang="pl-PL" baseline="0" dirty="0" smtClean="0"/>
              <a:t> Warunki oświetlenia, materiały wykończeniowe, kolorystyka elementów budynku i pomieszczeń, systemy alarmowe, powiadamiania i komunikacji powinny uwzględniać rodzaj niepełnosprawności pracownika. Stanowiska pracy dla osób na wózkach inwalidzkich powinny uwzględniać także ograniczenia wynikające z zasięgu ramion osoby siedzącej </a:t>
            </a:r>
            <a:r>
              <a:rPr lang="pl-PL" baseline="0" dirty="0" err="1" smtClean="0"/>
              <a:t>tj</a:t>
            </a:r>
            <a:r>
              <a:rPr lang="pl-PL" baseline="0" dirty="0" smtClean="0"/>
              <a:t> dostępność regałów do poziomu ok. 120 cm od poziomu podłogi.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3B9E5-103B-4228-9AF6-5B4D372B7370}" type="slidenum">
              <a:rPr lang="pl-PL" smtClean="0"/>
              <a:pPr/>
              <a:t>19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</a:t>
            </a:r>
            <a:r>
              <a:rPr lang="pl-PL" baseline="0" dirty="0" smtClean="0"/>
              <a:t> punktu widzenia pracownika - osoby z określoną niepełnosprawnością s</a:t>
            </a:r>
            <a:r>
              <a:rPr lang="pl-PL" dirty="0" smtClean="0"/>
              <a:t>tanowisko</a:t>
            </a:r>
            <a:r>
              <a:rPr lang="pl-PL" baseline="0" dirty="0" smtClean="0"/>
              <a:t> pracy w zakładzie pracy powinno spełniać następujące warunki :</a:t>
            </a:r>
          </a:p>
          <a:p>
            <a:pPr marL="171450" indent="-171450">
              <a:buFontTx/>
              <a:buChar char="-"/>
            </a:pPr>
            <a:r>
              <a:rPr lang="pl-PL" baseline="0" dirty="0" smtClean="0"/>
              <a:t>prowadząca do niego droga nie stanowi bariery (ograniczającej dostęp do miejsca pracy) </a:t>
            </a:r>
          </a:p>
          <a:p>
            <a:pPr marL="171450" indent="-171450">
              <a:buFontTx/>
              <a:buChar char="-"/>
            </a:pPr>
            <a:r>
              <a:rPr lang="pl-PL" baseline="0" dirty="0" smtClean="0"/>
              <a:t>parametry samego stanowiska i jego otoczenia nie ograniczają możliwości realizacji czynności pracy.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3B9E5-103B-4228-9AF6-5B4D372B7370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6308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Pracownik zatrudniony</a:t>
            </a:r>
            <a:r>
              <a:rPr lang="pl-PL" baseline="0" dirty="0" smtClean="0"/>
              <a:t> w zakładzie pracy </a:t>
            </a:r>
            <a:r>
              <a:rPr lang="pl-PL" dirty="0" smtClean="0"/>
              <a:t>niezależnie od sprawności powinien mieć zagwarantowany</a:t>
            </a:r>
            <a:r>
              <a:rPr lang="pl-PL" baseline="0" dirty="0" smtClean="0"/>
              <a:t> równoprawny dostęp do wszelkich działów, pomieszczeń i osób związanych z jego pracą i obsługą. Stosownie do rodzaju niepełnosprawności oraz możliwości technicznych i organizacyjnych w firmie realizacja w/w gwarancji powinna zapewniać każdemu zatrudnionemu jednakowe warunki pracy.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3B9E5-103B-4228-9AF6-5B4D372B7370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926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Ocena </a:t>
            </a:r>
            <a:r>
              <a:rPr lang="pl-PL" baseline="0" dirty="0" smtClean="0"/>
              <a:t>p</a:t>
            </a:r>
            <a:r>
              <a:rPr lang="pl-PL" dirty="0" smtClean="0"/>
              <a:t>arametrów architektonicznych i urbanistycznych</a:t>
            </a:r>
            <a:r>
              <a:rPr lang="pl-PL" baseline="0" dirty="0" smtClean="0"/>
              <a:t> dotyczących </a:t>
            </a:r>
            <a:r>
              <a:rPr lang="pl-PL" dirty="0" smtClean="0"/>
              <a:t>ograniczeń budowlanych i przestrzennych stanowi barierę tylko dla pewnej wydzielonej grupy niepełnosprawności: głównie</a:t>
            </a:r>
            <a:r>
              <a:rPr lang="pl-PL" baseline="0" dirty="0" smtClean="0"/>
              <a:t> </a:t>
            </a:r>
            <a:r>
              <a:rPr lang="pl-PL" dirty="0" smtClean="0"/>
              <a:t>ruchowej</a:t>
            </a:r>
            <a:r>
              <a:rPr lang="pl-PL" baseline="0" dirty="0" smtClean="0"/>
              <a:t> i wzrokowej. Eliminacja tych ograniczeń bywa kosztowna z uwagi na fakt, że wymaga najczęściej ingerencji w strukturę miejską (drogi, chodniki, infrastruktura techniczna) a także budynki i obiekty budowlane. Ocena wielkości nakładów niezbędnych do poniesienia w ramach adaptacji stanowiska pracy dla osoby niepełnosprawnej, jest zatem pochodną cen i rzeczywistego zakresu </a:t>
            </a:r>
            <a:r>
              <a:rPr lang="pl-PL" dirty="0" smtClean="0"/>
              <a:t>dostosowania</a:t>
            </a:r>
            <a:r>
              <a:rPr lang="pl-PL" baseline="0" dirty="0" smtClean="0"/>
              <a:t> elementów budynku i otaczającej go przestrzeni. Znajomość przepisów zawartych w niniejszym opracowaniu stanowić będzie podstawowe kryterium do podejmowania decyzji o skali niezbędnych działań i kosztowym wymiarze takiej inwestycji.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3B9E5-103B-4228-9AF6-5B4D372B7370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338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Źródłem przedstawionych danych są ustawy, rozporządzenia i wytyczne stanowiące podstawowy </a:t>
            </a:r>
            <a:r>
              <a:rPr lang="pl-PL" baseline="0" dirty="0" smtClean="0"/>
              <a:t>punkt odniesienia dla danych zawartych w niniejszym opracowaniu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3B9E5-103B-4228-9AF6-5B4D372B7370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6675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Dostępność</a:t>
            </a:r>
            <a:r>
              <a:rPr lang="pl-PL" baseline="0" dirty="0" smtClean="0"/>
              <a:t> zakładu pracy oraz jego przystosowanie do wymagań osób z różnymi (lub wieloma na raz) niepełnosprawnościami, wymaga oceny drogi dojścia od miejsca zamieszkania potencjalnego pracownika do przypisanego mu stanowiska pracy. Prezentowany podział na strefy wynika z prawa do dysponowania terenem i ingerowania w otoczenie zakładu lub stanowiska pracy w aspekcie </a:t>
            </a:r>
            <a:r>
              <a:rPr lang="pl-PL" baseline="0" dirty="0" err="1" smtClean="0"/>
              <a:t>formalno</a:t>
            </a:r>
            <a:r>
              <a:rPr lang="pl-PL" baseline="0" dirty="0" smtClean="0"/>
              <a:t> - prawnym. Prawo dysponowania terenem jest podstawowym warunkiem niezbędnym do uzyskiwania zgód i decyzji administracyjnych umożliwiających ingerowanie w przestrzeń miejską lub obiekty w niej się znajdujące. Drugą przyczyną wprowadzenia podziału na strefy jest odmienność przepisów dotyczących tych samych elementów przestrzeni urbanistycznej lub budynku (np. ramp) w zależności od miejsca, gdzie te elementy się znajdują (na zewnątrz lub wewnątrz budynku, pod zadaszeniem lub nie). Zdefiniowanie barier architektonicznych i urbanistycznych (z punktu widzenia różnych rodzajów niepełnosprawności) jest zatem najistotniejszym warunkiem podejmowania decyzji dotyczącej możliwości ich eliminacji lub ograniczenia. 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3B9E5-103B-4228-9AF6-5B4D372B7370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656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aseline="0" dirty="0" smtClean="0"/>
              <a:t>Dostępność zakładu pracy mierzona jest miarą możliwości samodzielnego przemieszczania się osoby niepełnosprawnej na drodze: miejsce zamieszkania – miejsce pracy. Dostępność zakładu pracy oddalonego od miejsca zamieszkania pracowników wynika z dostępności środków transportowych (samochód własny, zakładowy środek transportu pracowników, komunikacja miejska). Istotne jest w tym przypadku dostosowanie podjazdów do budynków, wejść, dojść a przede wszystkim przystosowanie przystanków komunikacji miejskiej do wymagań osób niepełnosprawnych, co pozwala im na w pełni samodzielne korzystanie ze środków transportu komunikacji  miejskiej.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3B9E5-103B-4228-9AF6-5B4D372B7370}" type="slidenum">
              <a:rPr lang="pl-PL" smtClean="0"/>
              <a:pPr/>
              <a:t>6</a:t>
            </a:fld>
            <a:endParaRPr lang="pl-P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 smtClean="0"/>
              <a:t>Tereny zewnętrzne wokół zakładu pracy to w większości przypadków tereny miejskie. Posiadanie prawa do władania terenem pozwala pracodawcom na w</a:t>
            </a:r>
            <a:r>
              <a:rPr lang="pl-PL" dirty="0" smtClean="0"/>
              <a:t>nioskowanie do organów </a:t>
            </a:r>
            <a:r>
              <a:rPr lang="pl-PL" baseline="0" dirty="0" smtClean="0"/>
              <a:t>administracji i/lub innych </a:t>
            </a:r>
            <a:r>
              <a:rPr lang="pl-PL" dirty="0" smtClean="0"/>
              <a:t>służb </a:t>
            </a:r>
            <a:r>
              <a:rPr lang="pl-PL" baseline="0" dirty="0" smtClean="0"/>
              <a:t>o wydanie stosownych zgód i pozwoleń na przeprowadzenie działań dotyczących ingerencji w strukturę miejską. </a:t>
            </a:r>
            <a:r>
              <a:rPr lang="pl-PL" dirty="0" smtClean="0"/>
              <a:t>Znajomość wymagań i przepisów pozwala na </a:t>
            </a:r>
            <a:r>
              <a:rPr lang="pl-PL" baseline="0" dirty="0" smtClean="0"/>
              <a:t>z</a:t>
            </a:r>
            <a:r>
              <a:rPr lang="pl-PL" dirty="0" smtClean="0"/>
              <a:t>definiowanie barier architektonicznych na drodze od przystanku do wejścia, bramy lub drzwi firmy i na skuteczne wnioskowanie w sprawie o zastosowanie elementów ułatwiających poruszanie się osobom niepełnosprawnym w przestrzeni miejskiej. Dostępność</a:t>
            </a:r>
            <a:r>
              <a:rPr lang="pl-PL" baseline="0" dirty="0" smtClean="0"/>
              <a:t> zakładu pracy j</a:t>
            </a:r>
            <a:r>
              <a:rPr lang="pl-PL" dirty="0" smtClean="0"/>
              <a:t>est jednym z najistotniejszych warunków </a:t>
            </a:r>
            <a:r>
              <a:rPr lang="pl-PL" baseline="0" dirty="0" smtClean="0"/>
              <a:t> dostępności stanowiska pracy dla osób niepełnosprawnych i pośrednio zależy od sposobu władania terenem. Na zdjęciach umieszczonych na slajdach przedstawiono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 smtClean="0"/>
              <a:t>Fot. 1 i 2 – piktogramy umieszczone na słupach sygnalizatorów świetlnych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 smtClean="0"/>
              <a:t>Fot. 3     - fakturowa nawierzchnia bezpośrednio przed strefą niebezpieczną – wejściem na jezdnię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 smtClean="0"/>
              <a:t>Fot. 4 i 5 – przykład przeszkód architektonicznych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3B9E5-103B-4228-9AF6-5B4D372B7370}" type="slidenum">
              <a:rPr lang="pl-PL" smtClean="0"/>
              <a:pPr/>
              <a:t>7</a:t>
            </a:fld>
            <a:endParaRPr lang="pl-P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Zasady kształtowania elementów małej architektury</a:t>
            </a:r>
            <a:r>
              <a:rPr lang="pl-PL" baseline="0" dirty="0" smtClean="0"/>
              <a:t> i elementów urbanistycznych dotyczą zarówno terenów miejskich jak i wewnętrznych obszarów zakładu pracy. Podlegają tym samym przepisom i wynikają z tych samych uregulowań prawnych, lecz możliwości ich realizacji są pochodną prawa do władania terenem. Istotnym elementem jest także kwestia finasowania opisanych działań. O ile realizacja zadań na terenie miejskim wymaga umieszczenia ich w budżecie miasta i docelowo zagwarantowania finansowania dla planowanych działań,  to inwestycje w środki własne (wewnętrzny teren zakładu pracy) choć uzależnione od uzyskania stosownych zgód i pozwoleń są przede wszystkim zależne od biznesowych decyzji i własnych kalkulacji finansowych właściciela zakładu pracy.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3B9E5-103B-4228-9AF6-5B4D372B7370}" type="slidenum">
              <a:rPr lang="pl-PL" smtClean="0"/>
              <a:pPr/>
              <a:t>8</a:t>
            </a:fld>
            <a:endParaRPr lang="pl-P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Zaostrzone</a:t>
            </a:r>
            <a:r>
              <a:rPr lang="pl-PL" baseline="0" dirty="0" smtClean="0"/>
              <a:t> w</a:t>
            </a:r>
            <a:r>
              <a:rPr lang="pl-PL" dirty="0" smtClean="0"/>
              <a:t>ymagania</a:t>
            </a:r>
            <a:r>
              <a:rPr lang="pl-PL" baseline="0" dirty="0" smtClean="0"/>
              <a:t> dotyczące wymiarów schodów zewnętrznych wynikają bezpośrednio z utrudnionych warunków użytkowania tych elementów w okresie całego roku tj. ich eksploatowania w zmiennych warunkach klimatycznych.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3B9E5-103B-4228-9AF6-5B4D372B7370}" type="slidenum">
              <a:rPr lang="pl-PL" smtClean="0"/>
              <a:pPr/>
              <a:t>9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2014-04-01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 wzorca tytułu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2014-04-01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331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sp>
        <p:nvSpPr>
          <p:cNvPr id="13318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pic>
        <p:nvPicPr>
          <p:cNvPr id="15" name="Picture 1" descr="C:\asia\poczta-thunderbird\odebrane pliki\pfron-logo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99592" y="6047655"/>
            <a:ext cx="7488832" cy="810345"/>
          </a:xfrm>
          <a:prstGeom prst="rect">
            <a:avLst/>
          </a:prstGeom>
          <a:noFill/>
        </p:spPr>
      </p:pic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cxnSp>
        <p:nvCxnSpPr>
          <p:cNvPr id="14" name="Łącznik prostoliniowy 13"/>
          <p:cNvCxnSpPr/>
          <p:nvPr userDrawn="1"/>
        </p:nvCxnSpPr>
        <p:spPr>
          <a:xfrm>
            <a:off x="107504" y="404664"/>
            <a:ext cx="8928992" cy="0"/>
          </a:xfrm>
          <a:prstGeom prst="line">
            <a:avLst/>
          </a:prstGeom>
          <a:ln w="28575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101600" dist="25400" dir="16200000" rotWithShape="0">
              <a:schemeClr val="accent5">
                <a:lumMod val="50000"/>
                <a:alpha val="49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 userDrawn="1"/>
        </p:nvSpPr>
        <p:spPr>
          <a:xfrm>
            <a:off x="121001" y="-5898"/>
            <a:ext cx="8928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i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Możliwości</a:t>
            </a:r>
            <a:r>
              <a:rPr lang="pl-PL" sz="1600" b="1" i="1" baseline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d</a:t>
            </a:r>
            <a:r>
              <a:rPr lang="pl-PL" sz="1600" b="1" i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ostosowania w zakresie parametrów architektonicznych</a:t>
            </a:r>
            <a:endParaRPr lang="pl-PL" sz="1600" b="1" i="1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1027584" y="2420888"/>
            <a:ext cx="7088832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i="1" dirty="0" smtClean="0">
                <a:solidFill>
                  <a:schemeClr val="tx1"/>
                </a:solidFill>
              </a:rPr>
              <a:t>mgr inż. arch. Arkadiusz </a:t>
            </a:r>
            <a:r>
              <a:rPr lang="pl-PL" sz="2400" b="1" i="1" dirty="0" err="1" smtClean="0">
                <a:solidFill>
                  <a:schemeClr val="tx1"/>
                </a:solidFill>
              </a:rPr>
              <a:t>Walichnowski</a:t>
            </a:r>
            <a:endParaRPr lang="pl-PL" sz="2400" b="1" i="1" dirty="0" smtClean="0">
              <a:solidFill>
                <a:schemeClr val="tx1"/>
              </a:solidFill>
            </a:endParaRPr>
          </a:p>
          <a:p>
            <a:r>
              <a:rPr lang="pl-PL" sz="2400" b="1" i="1" dirty="0">
                <a:solidFill>
                  <a:schemeClr val="tx1"/>
                </a:solidFill>
              </a:rPr>
              <a:t> mgr inż. arch. Anna </a:t>
            </a:r>
            <a:r>
              <a:rPr lang="pl-PL" sz="2400" b="1" i="1" dirty="0" smtClean="0">
                <a:solidFill>
                  <a:schemeClr val="tx1"/>
                </a:solidFill>
              </a:rPr>
              <a:t>Przybyszewska</a:t>
            </a:r>
          </a:p>
          <a:p>
            <a:r>
              <a:rPr lang="pl-PL" sz="2400" b="1" i="1" dirty="0" smtClean="0">
                <a:solidFill>
                  <a:schemeClr val="tx1"/>
                </a:solidFill>
              </a:rPr>
              <a:t>inż</a:t>
            </a:r>
            <a:r>
              <a:rPr lang="pl-PL" sz="2400" b="1" i="1" dirty="0">
                <a:solidFill>
                  <a:schemeClr val="tx1"/>
                </a:solidFill>
              </a:rPr>
              <a:t>. arch. Katarzyna </a:t>
            </a:r>
            <a:r>
              <a:rPr lang="pl-PL" sz="2400" b="1" i="1" dirty="0" smtClean="0">
                <a:solidFill>
                  <a:schemeClr val="tx1"/>
                </a:solidFill>
              </a:rPr>
              <a:t>Gajewska</a:t>
            </a:r>
          </a:p>
          <a:p>
            <a:endParaRPr lang="pl-PL" sz="800" b="1" i="1" dirty="0" smtClean="0">
              <a:solidFill>
                <a:schemeClr val="tx1"/>
              </a:solidFill>
            </a:endParaRPr>
          </a:p>
          <a:p>
            <a:r>
              <a:rPr lang="pl-PL" b="1" i="1" dirty="0" smtClean="0">
                <a:solidFill>
                  <a:schemeClr val="bg1">
                    <a:lumMod val="50000"/>
                  </a:schemeClr>
                </a:solidFill>
              </a:rPr>
              <a:t>Zespół architektów</a:t>
            </a:r>
          </a:p>
          <a:p>
            <a:pPr>
              <a:spcBef>
                <a:spcPts val="0"/>
              </a:spcBef>
            </a:pPr>
            <a:r>
              <a:rPr lang="pl-PL" sz="2400" b="1" i="1" dirty="0"/>
              <a:t>Centralny Instytut Ochrony Pracy-Państwowy </a:t>
            </a:r>
            <a:endParaRPr lang="pl-PL" sz="2400" b="1" i="1" dirty="0" smtClean="0"/>
          </a:p>
          <a:p>
            <a:pPr>
              <a:spcBef>
                <a:spcPts val="0"/>
              </a:spcBef>
            </a:pPr>
            <a:r>
              <a:rPr lang="pl-PL" sz="2400" b="1" i="1" dirty="0" smtClean="0"/>
              <a:t>Instytut </a:t>
            </a:r>
            <a:r>
              <a:rPr lang="pl-PL" sz="2400" b="1" i="1" dirty="0"/>
              <a:t>Badawczy</a:t>
            </a:r>
          </a:p>
          <a:p>
            <a:pPr>
              <a:spcBef>
                <a:spcPts val="0"/>
              </a:spcBef>
            </a:pPr>
            <a:r>
              <a:rPr lang="pl-PL" sz="2400" b="1" i="1" dirty="0"/>
              <a:t>00-701 Warszawa ul. </a:t>
            </a:r>
            <a:r>
              <a:rPr lang="pl-PL" sz="2400" b="1" i="1"/>
              <a:t>Czerniakowska </a:t>
            </a:r>
            <a:r>
              <a:rPr lang="pl-PL" sz="2400" b="1" i="1" smtClean="0"/>
              <a:t>16</a:t>
            </a:r>
            <a:endParaRPr lang="pl-PL" sz="2400" b="1" i="1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303101"/>
            <a:ext cx="8496944" cy="1872208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Ogólne informacje dotyczące możliwości dostosowania </a:t>
            </a:r>
            <a:r>
              <a:rPr lang="pl-PL" b="1" dirty="0"/>
              <a:t>środowiska pracy dla osób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z </a:t>
            </a:r>
            <a:r>
              <a:rPr lang="pl-PL" b="1" dirty="0"/>
              <a:t>różnymi rodzajami niepełnosprawności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w </a:t>
            </a:r>
            <a:r>
              <a:rPr lang="pl-PL" b="1" dirty="0"/>
              <a:t>zakresie parametrów architektonicznych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7524" y="548680"/>
            <a:ext cx="8568952" cy="720080"/>
          </a:xfrm>
        </p:spPr>
        <p:txBody>
          <a:bodyPr>
            <a:normAutofit fontScale="90000"/>
          </a:bodyPr>
          <a:lstStyle/>
          <a:p>
            <a:pPr algn="l"/>
            <a:r>
              <a:rPr lang="pl-PL" sz="3100" b="1" dirty="0" smtClean="0"/>
              <a:t>             </a:t>
            </a:r>
            <a:r>
              <a:rPr lang="pl-PL" b="1" dirty="0" smtClean="0"/>
              <a:t>Strefa bezpośredniego wejścia do budynku</a:t>
            </a:r>
            <a:r>
              <a:rPr lang="pl-PL" dirty="0"/>
              <a:t/>
            </a:r>
            <a:br>
              <a:rPr lang="pl-PL" dirty="0"/>
            </a:br>
            <a:r>
              <a:rPr lang="pl-PL" sz="2700" b="1" dirty="0" smtClean="0">
                <a:solidFill>
                  <a:srgbClr val="7030A0"/>
                </a:solidFill>
              </a:rPr>
              <a:t>Zewnętrzna komunikacja pionowa - pochylnie</a:t>
            </a:r>
            <a:endParaRPr lang="pl-PL" sz="2700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6752" y="1556792"/>
            <a:ext cx="4788736" cy="4184854"/>
          </a:xfrm>
        </p:spPr>
        <p:txBody>
          <a:bodyPr>
            <a:normAutofit fontScale="85000" lnSpcReduction="10000"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pl-PL" sz="2100" dirty="0"/>
              <a:t>Pochylnie (RMI, § 70, § 71</a:t>
            </a:r>
            <a:r>
              <a:rPr lang="pl-PL" sz="2100" dirty="0" smtClean="0"/>
              <a:t>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l-PL" sz="1200" dirty="0"/>
          </a:p>
          <a:p>
            <a:pPr marL="379413" lvl="1" algn="just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300" b="1" dirty="0"/>
              <a:t>Płaszczyzna jezdna</a:t>
            </a:r>
          </a:p>
          <a:p>
            <a:pPr marL="646113" lvl="2" indent="-285750" algn="just">
              <a:buFont typeface="Symbol" panose="05050102010706020507" pitchFamily="18" charset="2"/>
              <a:buChar char="-"/>
            </a:pPr>
            <a:r>
              <a:rPr lang="pl-PL" sz="1300" dirty="0"/>
              <a:t>Wymiary (długość do </a:t>
            </a:r>
            <a:r>
              <a:rPr lang="pl-PL" sz="1300" dirty="0" smtClean="0"/>
              <a:t>900 cm</a:t>
            </a:r>
            <a:r>
              <a:rPr lang="pl-PL" sz="1300" dirty="0"/>
              <a:t>, szerokość 120 cm)</a:t>
            </a:r>
          </a:p>
          <a:p>
            <a:pPr marL="646113" lvl="2" indent="-285750" algn="just">
              <a:buFont typeface="Symbol" panose="05050102010706020507" pitchFamily="18" charset="2"/>
              <a:buChar char="-"/>
            </a:pPr>
            <a:r>
              <a:rPr lang="pl-PL" sz="1300" dirty="0"/>
              <a:t>Przy dł. &gt; </a:t>
            </a:r>
            <a:r>
              <a:rPr lang="pl-PL" sz="1300" dirty="0" smtClean="0"/>
              <a:t>900 cm </a:t>
            </a:r>
            <a:r>
              <a:rPr lang="pl-PL" sz="1300" dirty="0"/>
              <a:t>spocznik pośredni długości </a:t>
            </a:r>
            <a:r>
              <a:rPr lang="pl-PL" sz="1300" dirty="0" smtClean="0"/>
              <a:t>min. 140cm</a:t>
            </a:r>
            <a:endParaRPr lang="pl-PL" sz="1300" dirty="0"/>
          </a:p>
          <a:p>
            <a:pPr marL="646113" lvl="2" indent="-285750" algn="just">
              <a:buFont typeface="Symbol" panose="05050102010706020507" pitchFamily="18" charset="2"/>
              <a:buChar char="-"/>
            </a:pPr>
            <a:r>
              <a:rPr lang="pl-PL" sz="1300" dirty="0"/>
              <a:t>Ograniczniki – odboje na płaszczyźnie jezdnej o wysokości </a:t>
            </a:r>
            <a:r>
              <a:rPr lang="pl-PL" sz="1300" dirty="0" smtClean="0"/>
              <a:t> min. </a:t>
            </a:r>
            <a:r>
              <a:rPr lang="pl-PL" sz="1300" dirty="0"/>
              <a:t>7 cm</a:t>
            </a:r>
          </a:p>
          <a:p>
            <a:pPr marL="646113" lvl="2" indent="-285750" algn="just">
              <a:buFont typeface="Symbol" panose="05050102010706020507" pitchFamily="18" charset="2"/>
              <a:buChar char="-"/>
            </a:pPr>
            <a:r>
              <a:rPr lang="pl-PL" sz="1300" dirty="0"/>
              <a:t>Kąt nachylenia  rampy przy wysokości:</a:t>
            </a:r>
          </a:p>
          <a:p>
            <a:pPr marL="1068388" lvl="3" indent="-177800" algn="just">
              <a:buFont typeface="Courier New" panose="02070309020205020404" pitchFamily="49" charset="0"/>
              <a:buChar char="o"/>
            </a:pPr>
            <a:r>
              <a:rPr lang="pl-PL" sz="1100" dirty="0"/>
              <a:t>do 15 cm &lt; 15% </a:t>
            </a:r>
          </a:p>
          <a:p>
            <a:pPr marL="1068388" lvl="3" indent="-177800" algn="just">
              <a:buFont typeface="Courier New" panose="02070309020205020404" pitchFamily="49" charset="0"/>
              <a:buChar char="o"/>
            </a:pPr>
            <a:r>
              <a:rPr lang="pl-PL" sz="1100" dirty="0" smtClean="0"/>
              <a:t>15 ÷ 50 cm bez zadaszenia  &lt; 8%, </a:t>
            </a:r>
          </a:p>
          <a:p>
            <a:pPr marL="1068388" lvl="3" indent="-177800" algn="just">
              <a:buFont typeface="Courier New" panose="02070309020205020404" pitchFamily="49" charset="0"/>
              <a:buChar char="o"/>
            </a:pPr>
            <a:r>
              <a:rPr lang="pl-PL" sz="1100" dirty="0" smtClean="0"/>
              <a:t>15 ÷ 50 </a:t>
            </a:r>
            <a:r>
              <a:rPr lang="pl-PL" sz="1100" dirty="0"/>
              <a:t>cm z zadaszeniem  &lt; 10%, </a:t>
            </a:r>
          </a:p>
          <a:p>
            <a:pPr marL="1068388" lvl="3" indent="-177800" algn="just">
              <a:buFont typeface="Courier New" panose="02070309020205020404" pitchFamily="49" charset="0"/>
              <a:buChar char="o"/>
            </a:pPr>
            <a:r>
              <a:rPr lang="pl-PL" sz="1100" dirty="0"/>
              <a:t>powyżej 50 cm bez zadaszenia  &lt;6%</a:t>
            </a:r>
          </a:p>
          <a:p>
            <a:pPr marL="1068388" lvl="3" indent="-177800" algn="just">
              <a:buFont typeface="Courier New" panose="02070309020205020404" pitchFamily="49" charset="0"/>
              <a:buChar char="o"/>
            </a:pPr>
            <a:r>
              <a:rPr lang="pl-PL" sz="1100" dirty="0"/>
              <a:t>powyżej 50 cm z zadaszeniem   &lt;8%</a:t>
            </a:r>
            <a:endParaRPr lang="pl-PL" sz="1300" dirty="0"/>
          </a:p>
          <a:p>
            <a:pPr marL="646113" lvl="2" indent="-285750" algn="just">
              <a:buFont typeface="Symbol" panose="05050102010706020507" pitchFamily="18" charset="2"/>
              <a:buChar char="-"/>
            </a:pPr>
            <a:r>
              <a:rPr lang="pl-PL" sz="1300" dirty="0"/>
              <a:t>Podesty  końcowe miejsca zmiany kierunku ruchu lub powierzchnie poza polem otwierania drzwi </a:t>
            </a:r>
            <a:r>
              <a:rPr lang="pl-PL" sz="1300" dirty="0" smtClean="0"/>
              <a:t>– o </a:t>
            </a:r>
            <a:r>
              <a:rPr lang="pl-PL" sz="1300" dirty="0"/>
              <a:t>wymiarach min. 150 x 150 cm</a:t>
            </a:r>
          </a:p>
          <a:p>
            <a:pPr marL="379413" lvl="1" algn="just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300" b="1" dirty="0"/>
              <a:t>Balustrady i poręcze</a:t>
            </a:r>
          </a:p>
          <a:p>
            <a:pPr marL="639763" lvl="2" indent="-285750" algn="just">
              <a:buFont typeface="Symbol" panose="05050102010706020507" pitchFamily="18" charset="2"/>
              <a:buChar char="-"/>
            </a:pPr>
            <a:r>
              <a:rPr lang="pl-PL" sz="1300" dirty="0"/>
              <a:t>Szerokość między poręczami 100 </a:t>
            </a:r>
            <a:r>
              <a:rPr lang="pl-PL" sz="1300" dirty="0" smtClean="0"/>
              <a:t>÷ </a:t>
            </a:r>
            <a:r>
              <a:rPr lang="pl-PL" sz="1300" dirty="0"/>
              <a:t>110 cm</a:t>
            </a:r>
          </a:p>
          <a:p>
            <a:pPr marL="639763" lvl="2" indent="-285750" algn="just">
              <a:buFont typeface="Symbol" panose="05050102010706020507" pitchFamily="18" charset="2"/>
              <a:buChar char="-"/>
            </a:pPr>
            <a:r>
              <a:rPr lang="pl-PL" sz="1300" dirty="0"/>
              <a:t>Wysokość mocowania nad  stopniem 110 cm</a:t>
            </a:r>
          </a:p>
          <a:p>
            <a:pPr marL="639763" lvl="2" indent="-285750" algn="just">
              <a:buFont typeface="Symbol" panose="05050102010706020507" pitchFamily="18" charset="2"/>
              <a:buChar char="-"/>
            </a:pPr>
            <a:r>
              <a:rPr lang="pl-PL" sz="1300" dirty="0"/>
              <a:t>Pochwyt </a:t>
            </a:r>
            <a:r>
              <a:rPr lang="pl-PL" sz="1300" dirty="0" smtClean="0"/>
              <a:t>- kształt okrągły, </a:t>
            </a:r>
            <a:r>
              <a:rPr lang="pl-PL" sz="1300" dirty="0"/>
              <a:t>wymiar </a:t>
            </a:r>
            <a:r>
              <a:rPr lang="pl-PL" sz="1300" dirty="0" smtClean="0"/>
              <a:t>3,5 ÷ 5 cm, </a:t>
            </a:r>
            <a:r>
              <a:rPr lang="pl-PL" sz="1300" dirty="0"/>
              <a:t>mocowanie stabilne </a:t>
            </a:r>
            <a:r>
              <a:rPr lang="pl-PL" sz="1300" dirty="0" smtClean="0"/>
              <a:t>w </a:t>
            </a:r>
            <a:r>
              <a:rPr lang="pl-PL" sz="1300" dirty="0"/>
              <a:t>odległości &gt; 5 cm od ściany lub </a:t>
            </a:r>
            <a:r>
              <a:rPr lang="pl-PL" sz="1300" dirty="0" smtClean="0"/>
              <a:t>innej przeszkody</a:t>
            </a:r>
            <a:endParaRPr lang="pl-PL" sz="1300" dirty="0"/>
          </a:p>
          <a:p>
            <a:pPr marL="639763" lvl="2" indent="-285750" algn="just">
              <a:buFont typeface="Symbol" panose="05050102010706020507" pitchFamily="18" charset="2"/>
              <a:buChar char="-"/>
            </a:pPr>
            <a:r>
              <a:rPr lang="pl-PL" sz="1300" dirty="0"/>
              <a:t>Balustrada pośrednia – </a:t>
            </a:r>
            <a:r>
              <a:rPr lang="pl-PL" sz="1300" dirty="0" smtClean="0"/>
              <a:t>niższa, na wysokość </a:t>
            </a:r>
            <a:r>
              <a:rPr lang="pl-PL" sz="1300" dirty="0"/>
              <a:t>75 </a:t>
            </a:r>
            <a:r>
              <a:rPr lang="pl-PL" sz="1300" dirty="0" smtClean="0"/>
              <a:t>cm (zalecana)</a:t>
            </a:r>
            <a:endParaRPr lang="pl-PL" sz="1300" dirty="0"/>
          </a:p>
          <a:p>
            <a:pPr marL="379413" lvl="1" algn="just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300" b="1" dirty="0"/>
              <a:t>Kolorystyka </a:t>
            </a:r>
          </a:p>
          <a:p>
            <a:pPr marL="639763" lvl="2" indent="-285750" algn="just">
              <a:buFont typeface="Symbol" panose="05050102010706020507" pitchFamily="18" charset="2"/>
              <a:buChar char="-"/>
            </a:pPr>
            <a:r>
              <a:rPr lang="pl-PL" sz="1300" dirty="0"/>
              <a:t>Zmiana koloru </a:t>
            </a:r>
            <a:r>
              <a:rPr lang="pl-PL" sz="1300" dirty="0" smtClean="0"/>
              <a:t>lub/i faktury </a:t>
            </a:r>
            <a:r>
              <a:rPr lang="pl-PL" sz="1300" dirty="0"/>
              <a:t>30 cm od brzegu rampy </a:t>
            </a:r>
          </a:p>
          <a:p>
            <a:pPr marL="639763" lvl="2" indent="-285750" algn="just">
              <a:buFont typeface="Symbol" panose="05050102010706020507" pitchFamily="18" charset="2"/>
              <a:buChar char="-"/>
            </a:pPr>
            <a:r>
              <a:rPr lang="pl-PL" sz="1300" dirty="0"/>
              <a:t>zalecane zróżnicowanie kolorystyczne płaszczyzn ruchu i podestów</a:t>
            </a:r>
          </a:p>
          <a:p>
            <a:pPr marL="639763" lvl="2" indent="-285750" algn="just">
              <a:buFont typeface="Symbol" panose="05050102010706020507" pitchFamily="18" charset="2"/>
              <a:buChar char="-"/>
            </a:pPr>
            <a:endParaRPr lang="pl-PL" sz="1300" dirty="0" smtClean="0"/>
          </a:p>
          <a:p>
            <a:pPr marL="800100" lvl="2" indent="0">
              <a:buNone/>
            </a:pPr>
            <a:endParaRPr lang="pl-PL" sz="1200" dirty="0" smtClean="0"/>
          </a:p>
          <a:p>
            <a:endParaRPr lang="pl-PL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923928" y="836712"/>
            <a:ext cx="5040560" cy="5011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4567850" y="1573888"/>
            <a:ext cx="4539215" cy="4294559"/>
            <a:chOff x="3972023" y="1124744"/>
            <a:chExt cx="5118060" cy="4722986"/>
          </a:xfrm>
        </p:grpSpPr>
        <p:pic>
          <p:nvPicPr>
            <p:cNvPr id="2050" name="Picture 2" descr="C:\Users\kagaj\Desktop\PFRON\PID\materiały\00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2023" y="1484783"/>
              <a:ext cx="5118060" cy="3838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Strzałka w dół 22"/>
            <p:cNvSpPr/>
            <p:nvPr/>
          </p:nvSpPr>
          <p:spPr>
            <a:xfrm>
              <a:off x="7582386" y="3923052"/>
              <a:ext cx="137193" cy="312755"/>
            </a:xfrm>
            <a:prstGeom prst="downArrow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87" name="Łącznik prostoliniowy 86"/>
            <p:cNvCxnSpPr/>
            <p:nvPr/>
          </p:nvCxnSpPr>
          <p:spPr>
            <a:xfrm>
              <a:off x="4908315" y="2024844"/>
              <a:ext cx="3804145" cy="468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Łącznik prostoliniowy 88"/>
            <p:cNvCxnSpPr/>
            <p:nvPr/>
          </p:nvCxnSpPr>
          <p:spPr>
            <a:xfrm flipH="1" flipV="1">
              <a:off x="5177910" y="1916832"/>
              <a:ext cx="60975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Łącznik prostoliniowy 90"/>
            <p:cNvCxnSpPr/>
            <p:nvPr/>
          </p:nvCxnSpPr>
          <p:spPr>
            <a:xfrm flipH="1" flipV="1">
              <a:off x="5724128" y="1981436"/>
              <a:ext cx="36004" cy="2308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Łącznik prostoliniowy 92"/>
            <p:cNvCxnSpPr/>
            <p:nvPr/>
          </p:nvCxnSpPr>
          <p:spPr>
            <a:xfrm flipV="1">
              <a:off x="6732240" y="2132856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Łącznik prostoliniowy 94"/>
            <p:cNvCxnSpPr/>
            <p:nvPr/>
          </p:nvCxnSpPr>
          <p:spPr>
            <a:xfrm flipV="1">
              <a:off x="7168982" y="2191072"/>
              <a:ext cx="18002" cy="2012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Łącznik prostoliniowy 99"/>
            <p:cNvCxnSpPr/>
            <p:nvPr/>
          </p:nvCxnSpPr>
          <p:spPr>
            <a:xfrm flipV="1">
              <a:off x="8136396" y="2306488"/>
              <a:ext cx="72008" cy="1864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Łącznik prostoliniowy 101"/>
            <p:cNvCxnSpPr/>
            <p:nvPr/>
          </p:nvCxnSpPr>
          <p:spPr>
            <a:xfrm flipV="1">
              <a:off x="8658260" y="2401594"/>
              <a:ext cx="108012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Łącznik prostoliniowy 106"/>
            <p:cNvCxnSpPr/>
            <p:nvPr/>
          </p:nvCxnSpPr>
          <p:spPr>
            <a:xfrm flipH="1" flipV="1">
              <a:off x="4932040" y="1916832"/>
              <a:ext cx="7200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pole tekstowe 108"/>
            <p:cNvSpPr txBox="1"/>
            <p:nvPr/>
          </p:nvSpPr>
          <p:spPr>
            <a:xfrm>
              <a:off x="4908315" y="1840748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/>
                <a:t>90</a:t>
              </a:r>
              <a:endParaRPr lang="pl-PL" sz="900" dirty="0"/>
            </a:p>
          </p:txBody>
        </p:sp>
        <p:sp>
          <p:nvSpPr>
            <p:cNvPr id="110" name="pole tekstowe 109"/>
            <p:cNvSpPr txBox="1"/>
            <p:nvPr/>
          </p:nvSpPr>
          <p:spPr>
            <a:xfrm>
              <a:off x="5295831" y="1883265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/>
                <a:t>150</a:t>
              </a:r>
              <a:endParaRPr lang="pl-PL" sz="900" dirty="0"/>
            </a:p>
          </p:txBody>
        </p:sp>
        <p:sp>
          <p:nvSpPr>
            <p:cNvPr id="111" name="pole tekstowe 110"/>
            <p:cNvSpPr txBox="1"/>
            <p:nvPr/>
          </p:nvSpPr>
          <p:spPr>
            <a:xfrm>
              <a:off x="6077618" y="1981436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/>
                <a:t>900</a:t>
              </a:r>
              <a:endParaRPr lang="pl-PL" sz="900" dirty="0"/>
            </a:p>
          </p:txBody>
        </p:sp>
        <p:sp>
          <p:nvSpPr>
            <p:cNvPr id="112" name="pole tekstowe 111"/>
            <p:cNvSpPr txBox="1"/>
            <p:nvPr/>
          </p:nvSpPr>
          <p:spPr>
            <a:xfrm>
              <a:off x="6751527" y="2075656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/>
                <a:t>150</a:t>
              </a:r>
              <a:endParaRPr lang="pl-PL" sz="900" dirty="0"/>
            </a:p>
          </p:txBody>
        </p:sp>
        <p:sp>
          <p:nvSpPr>
            <p:cNvPr id="113" name="pole tekstowe 112"/>
            <p:cNvSpPr txBox="1"/>
            <p:nvPr/>
          </p:nvSpPr>
          <p:spPr>
            <a:xfrm>
              <a:off x="7501320" y="2161456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/>
                <a:t>900</a:t>
              </a:r>
              <a:endParaRPr lang="pl-PL" sz="900" dirty="0"/>
            </a:p>
          </p:txBody>
        </p:sp>
        <p:sp>
          <p:nvSpPr>
            <p:cNvPr id="114" name="pole tekstowe 113"/>
            <p:cNvSpPr txBox="1"/>
            <p:nvPr/>
          </p:nvSpPr>
          <p:spPr>
            <a:xfrm>
              <a:off x="8308549" y="2273633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/>
                <a:t>150</a:t>
              </a:r>
              <a:endParaRPr lang="pl-PL" sz="900" dirty="0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4499992" y="1124744"/>
              <a:ext cx="4392488" cy="4722986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2052" name="Picture 4" descr="C:\Users\kagaj\Desktop\PFRON\PID\poprawione\10_poręcze zew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8033" y="4262232"/>
              <a:ext cx="1538814" cy="1543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pole tekstowe 4"/>
          <p:cNvSpPr txBox="1"/>
          <p:nvPr/>
        </p:nvSpPr>
        <p:spPr>
          <a:xfrm>
            <a:off x="5220072" y="3068960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39787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pl-PL" sz="3100" b="1" dirty="0" smtClean="0"/>
              <a:t>                Bezpośrednie wejście do budynku</a:t>
            </a:r>
            <a:r>
              <a:rPr lang="pl-PL" dirty="0"/>
              <a:t/>
            </a:r>
            <a:br>
              <a:rPr lang="pl-PL" dirty="0"/>
            </a:br>
            <a:r>
              <a:rPr lang="pl-PL" sz="2700" b="1" dirty="0" smtClean="0">
                <a:solidFill>
                  <a:srgbClr val="7030A0"/>
                </a:solidFill>
              </a:rPr>
              <a:t>Drzwi, recepcja, wartownia/ochrona</a:t>
            </a:r>
            <a:endParaRPr lang="pl-PL" sz="2700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600460"/>
            <a:ext cx="4752528" cy="4420828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pl-PL" sz="1800" dirty="0"/>
              <a:t>Drzwi</a:t>
            </a:r>
          </a:p>
          <a:p>
            <a:pPr marL="579438" lvl="1" indent="-179388" algn="just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 smtClean="0"/>
              <a:t>Wskazanie kierunku (opisowo lub graficznie), </a:t>
            </a:r>
            <a:r>
              <a:rPr lang="pl-PL" sz="1200" dirty="0"/>
              <a:t>gdzie </a:t>
            </a:r>
            <a:r>
              <a:rPr lang="pl-PL" sz="1200" dirty="0" smtClean="0"/>
              <a:t>zlokalizowane są </a:t>
            </a:r>
            <a:r>
              <a:rPr lang="pl-PL" sz="1200" dirty="0"/>
              <a:t>drzwi i wejście dla </a:t>
            </a:r>
            <a:r>
              <a:rPr lang="pl-PL" sz="1200" dirty="0" smtClean="0"/>
              <a:t>osób poruszających się na wózku</a:t>
            </a:r>
            <a:endParaRPr lang="pl-PL" sz="1200" dirty="0"/>
          </a:p>
          <a:p>
            <a:pPr marL="579438" lvl="1" indent="-179388" algn="just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/>
              <a:t>Systemy dostępu </a:t>
            </a:r>
          </a:p>
          <a:p>
            <a:pPr marL="982663" lvl="2" indent="-176213" algn="just">
              <a:buFont typeface="Symbol" panose="05050102010706020507" pitchFamily="18" charset="2"/>
              <a:buChar char="-"/>
            </a:pPr>
            <a:r>
              <a:rPr lang="pl-PL" sz="1200" dirty="0" smtClean="0"/>
              <a:t>dzwonki </a:t>
            </a:r>
            <a:r>
              <a:rPr lang="pl-PL" sz="1200" dirty="0"/>
              <a:t>(70-120 cm nad podłogą)</a:t>
            </a:r>
          </a:p>
          <a:p>
            <a:pPr marL="982663" lvl="2" indent="-176213" algn="just">
              <a:buFont typeface="Symbol" panose="05050102010706020507" pitchFamily="18" charset="2"/>
              <a:buChar char="-"/>
            </a:pPr>
            <a:r>
              <a:rPr lang="pl-PL" sz="1200" dirty="0" smtClean="0"/>
              <a:t>domofony </a:t>
            </a:r>
            <a:r>
              <a:rPr lang="pl-PL" sz="1200" dirty="0"/>
              <a:t>jw., podświetlane, </a:t>
            </a:r>
          </a:p>
          <a:p>
            <a:pPr marL="579438" lvl="1" indent="-179388" algn="just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/>
              <a:t>Oświetlenie strefy wejścia </a:t>
            </a:r>
            <a:r>
              <a:rPr lang="pl-PL" sz="1200" dirty="0" smtClean="0"/>
              <a:t>(uwaga: nie montować opraw w posadzce)</a:t>
            </a:r>
            <a:endParaRPr lang="pl-PL" sz="1200" dirty="0"/>
          </a:p>
          <a:p>
            <a:pPr marL="579438" lvl="1" indent="-179388" algn="just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/>
              <a:t>Zadaszenia w strefie dzwonków, domofonów</a:t>
            </a:r>
          </a:p>
          <a:p>
            <a:pPr marL="579438" lvl="1" indent="-179388" algn="just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/>
              <a:t>Elementy towarzyszące  (wycieraczki, odboje drzwiowe, skrobaczki do obuwia) poza polem manewrowym, przed drzwiami</a:t>
            </a:r>
          </a:p>
          <a:p>
            <a:pPr marL="579438" lvl="1" indent="-179388" algn="just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/>
              <a:t>Wymiary drzwi </a:t>
            </a:r>
            <a:r>
              <a:rPr lang="pl-PL" sz="1200" dirty="0" smtClean="0"/>
              <a:t>– szerokość minimum </a:t>
            </a:r>
            <a:r>
              <a:rPr lang="pl-PL" sz="1200" dirty="0"/>
              <a:t>90 cm w świetle </a:t>
            </a:r>
            <a:r>
              <a:rPr lang="pl-PL" sz="1200" dirty="0" smtClean="0"/>
              <a:t>ościeżnic, </a:t>
            </a:r>
            <a:r>
              <a:rPr lang="pl-PL" sz="1200" dirty="0"/>
              <a:t>próg </a:t>
            </a:r>
            <a:r>
              <a:rPr lang="pl-PL" sz="1200" dirty="0" smtClean="0"/>
              <a:t>o wysokości do </a:t>
            </a:r>
            <a:r>
              <a:rPr lang="pl-PL" sz="1200" dirty="0"/>
              <a:t>2 </a:t>
            </a:r>
            <a:r>
              <a:rPr lang="pl-PL" sz="1200" dirty="0" smtClean="0"/>
              <a:t>cm</a:t>
            </a:r>
            <a:endParaRPr lang="pl-PL" sz="1200" dirty="0"/>
          </a:p>
          <a:p>
            <a:pPr marL="579438" lvl="1" indent="-179388" algn="just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 smtClean="0"/>
              <a:t>Ochrona dolnego pasa drzwi szklanych (do wysokości 40 cm)</a:t>
            </a:r>
          </a:p>
          <a:p>
            <a:pPr marL="579438" lvl="1" indent="-179388" algn="just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 smtClean="0"/>
              <a:t>Oznakowanie </a:t>
            </a:r>
            <a:r>
              <a:rPr lang="pl-PL" sz="1200" dirty="0"/>
              <a:t>szklanych skrzydeł drzwiowych (pasy, oznaczenia i </a:t>
            </a:r>
            <a:r>
              <a:rPr lang="pl-PL" sz="1200" dirty="0" smtClean="0"/>
              <a:t>napisy) </a:t>
            </a:r>
            <a:r>
              <a:rPr lang="pl-PL" sz="1200" dirty="0"/>
              <a:t>na wysokości wzroku osoby </a:t>
            </a:r>
            <a:r>
              <a:rPr lang="pl-PL" sz="1200" dirty="0" smtClean="0"/>
              <a:t> poruszającej się na wózku</a:t>
            </a:r>
          </a:p>
          <a:p>
            <a:pPr marL="579438" lvl="1" indent="-179388" algn="just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endParaRPr lang="pl-PL" sz="900" dirty="0"/>
          </a:p>
          <a:p>
            <a:pPr marL="0" indent="0" algn="just">
              <a:buClr>
                <a:srgbClr val="C00000"/>
              </a:buClr>
              <a:buNone/>
            </a:pPr>
            <a:r>
              <a:rPr lang="pl-PL" sz="1800" dirty="0"/>
              <a:t>Przedsionek, recepcja, wartownia</a:t>
            </a:r>
          </a:p>
          <a:p>
            <a:pPr marL="579438" lvl="1" indent="-179388" algn="just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 smtClean="0"/>
              <a:t>Wolna powierzchnia </a:t>
            </a:r>
            <a:r>
              <a:rPr lang="pl-PL" sz="1200" dirty="0"/>
              <a:t>manewrowa 150 x 150 </a:t>
            </a:r>
            <a:r>
              <a:rPr lang="pl-PL" sz="1200" dirty="0" smtClean="0"/>
              <a:t>cm  </a:t>
            </a:r>
            <a:endParaRPr lang="pl-PL" sz="1200" dirty="0"/>
          </a:p>
          <a:p>
            <a:pPr marL="579438" lvl="1" indent="-179388" algn="just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/>
              <a:t>Posadzka przeciwpoślizgowa, antyrefleksyjna</a:t>
            </a:r>
          </a:p>
          <a:p>
            <a:pPr marL="579438" lvl="1" indent="-179388" algn="just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/>
              <a:t>Lada recepcyjna o wysokości do 90 cm na długości minimum 90 cm</a:t>
            </a:r>
          </a:p>
          <a:p>
            <a:pPr marL="579438" lvl="1" indent="-179388" algn="just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/>
              <a:t>Dodatkowe oświetlenie miejscowe nad ladą - górne</a:t>
            </a:r>
          </a:p>
          <a:p>
            <a:pPr marL="579438" lvl="1" indent="-179388" algn="just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/>
              <a:t>Wejście w strefę dozorowaną (kołowrotki, bramki itp.) zapewniające swobodne przejście/przejazd o szerokości nie mniejszej niż 90 cm</a:t>
            </a:r>
          </a:p>
          <a:p>
            <a:pPr marL="400050" lvl="1" indent="0">
              <a:buNone/>
            </a:pPr>
            <a:endParaRPr lang="pl-PL" sz="1400" dirty="0" smtClean="0"/>
          </a:p>
          <a:p>
            <a:pPr marL="579438" lvl="1" indent="-179388"/>
            <a:endParaRPr lang="pl-PL" sz="1400" dirty="0"/>
          </a:p>
          <a:p>
            <a:endParaRPr lang="pl-PL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923928" y="836712"/>
            <a:ext cx="5040560" cy="5011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5076503" y="1600460"/>
            <a:ext cx="3708412" cy="4294187"/>
            <a:chOff x="4206451" y="1222630"/>
            <a:chExt cx="4217977" cy="4549803"/>
          </a:xfrm>
        </p:grpSpPr>
        <p:sp>
          <p:nvSpPr>
            <p:cNvPr id="14" name="Prostokąt 13"/>
            <p:cNvSpPr/>
            <p:nvPr/>
          </p:nvSpPr>
          <p:spPr>
            <a:xfrm>
              <a:off x="4499992" y="3075112"/>
              <a:ext cx="432048" cy="72375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" name="Prostokąt 3"/>
            <p:cNvSpPr/>
            <p:nvPr/>
          </p:nvSpPr>
          <p:spPr>
            <a:xfrm>
              <a:off x="4206451" y="1235929"/>
              <a:ext cx="4197660" cy="4536504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cxnSp>
          <p:nvCxnSpPr>
            <p:cNvPr id="7" name="Łącznik prostoliniowy 6"/>
            <p:cNvCxnSpPr/>
            <p:nvPr/>
          </p:nvCxnSpPr>
          <p:spPr>
            <a:xfrm flipV="1">
              <a:off x="4211960" y="4005064"/>
              <a:ext cx="393824" cy="288032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oliniowy 8"/>
            <p:cNvCxnSpPr/>
            <p:nvPr/>
          </p:nvCxnSpPr>
          <p:spPr>
            <a:xfrm flipV="1">
              <a:off x="4587782" y="3261117"/>
              <a:ext cx="0" cy="743947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oliniowy 10"/>
            <p:cNvCxnSpPr/>
            <p:nvPr/>
          </p:nvCxnSpPr>
          <p:spPr>
            <a:xfrm>
              <a:off x="4932040" y="3068960"/>
              <a:ext cx="0" cy="72008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oliniowy 12"/>
            <p:cNvCxnSpPr/>
            <p:nvPr/>
          </p:nvCxnSpPr>
          <p:spPr>
            <a:xfrm flipV="1">
              <a:off x="4932040" y="3465004"/>
              <a:ext cx="432048" cy="324036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oliniowy 20"/>
            <p:cNvCxnSpPr/>
            <p:nvPr/>
          </p:nvCxnSpPr>
          <p:spPr>
            <a:xfrm flipV="1">
              <a:off x="4227742" y="3261117"/>
              <a:ext cx="360040" cy="2520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oliniowy 25"/>
            <p:cNvCxnSpPr/>
            <p:nvPr/>
          </p:nvCxnSpPr>
          <p:spPr>
            <a:xfrm flipV="1">
              <a:off x="5364088" y="2780928"/>
              <a:ext cx="0" cy="6660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oliniowy 27"/>
            <p:cNvCxnSpPr>
              <a:endCxn id="4" idx="3"/>
            </p:cNvCxnSpPr>
            <p:nvPr/>
          </p:nvCxnSpPr>
          <p:spPr>
            <a:xfrm>
              <a:off x="5379775" y="3474812"/>
              <a:ext cx="3024336" cy="293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Łącznik prostoliniowy 29"/>
            <p:cNvCxnSpPr/>
            <p:nvPr/>
          </p:nvCxnSpPr>
          <p:spPr>
            <a:xfrm>
              <a:off x="5364088" y="2780928"/>
              <a:ext cx="13321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Łącznik łamany 31"/>
            <p:cNvCxnSpPr/>
            <p:nvPr/>
          </p:nvCxnSpPr>
          <p:spPr>
            <a:xfrm>
              <a:off x="5364088" y="2780928"/>
              <a:ext cx="2664296" cy="261029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Łącznik prostoliniowy 42"/>
            <p:cNvCxnSpPr/>
            <p:nvPr/>
          </p:nvCxnSpPr>
          <p:spPr>
            <a:xfrm flipV="1">
              <a:off x="4932040" y="2564904"/>
              <a:ext cx="720080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Łącznik prostoliniowy 44"/>
            <p:cNvCxnSpPr/>
            <p:nvPr/>
          </p:nvCxnSpPr>
          <p:spPr>
            <a:xfrm flipV="1">
              <a:off x="4209740" y="3429000"/>
              <a:ext cx="396044" cy="284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oliniowy 45"/>
            <p:cNvCxnSpPr/>
            <p:nvPr/>
          </p:nvCxnSpPr>
          <p:spPr>
            <a:xfrm flipV="1">
              <a:off x="4220427" y="3598442"/>
              <a:ext cx="396044" cy="284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oliniowy 46"/>
            <p:cNvCxnSpPr/>
            <p:nvPr/>
          </p:nvCxnSpPr>
          <p:spPr>
            <a:xfrm flipV="1">
              <a:off x="4206451" y="3789040"/>
              <a:ext cx="396044" cy="284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oliniowy 50"/>
            <p:cNvCxnSpPr/>
            <p:nvPr/>
          </p:nvCxnSpPr>
          <p:spPr>
            <a:xfrm flipV="1">
              <a:off x="4959908" y="2948553"/>
              <a:ext cx="396044" cy="284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Łącznik prostoliniowy 51"/>
            <p:cNvCxnSpPr/>
            <p:nvPr/>
          </p:nvCxnSpPr>
          <p:spPr>
            <a:xfrm flipV="1">
              <a:off x="4932040" y="3132039"/>
              <a:ext cx="432048" cy="2969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Łącznik prostoliniowy 52"/>
            <p:cNvCxnSpPr/>
            <p:nvPr/>
          </p:nvCxnSpPr>
          <p:spPr>
            <a:xfrm flipV="1">
              <a:off x="4932040" y="3286758"/>
              <a:ext cx="432048" cy="320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Łącznik prostoliniowy 58"/>
            <p:cNvCxnSpPr/>
            <p:nvPr/>
          </p:nvCxnSpPr>
          <p:spPr>
            <a:xfrm>
              <a:off x="5724128" y="256490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Łącznik prostoliniowy 74"/>
            <p:cNvCxnSpPr/>
            <p:nvPr/>
          </p:nvCxnSpPr>
          <p:spPr>
            <a:xfrm>
              <a:off x="5652120" y="2564904"/>
              <a:ext cx="13681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Łącznik prostoliniowy 76"/>
            <p:cNvCxnSpPr/>
            <p:nvPr/>
          </p:nvCxnSpPr>
          <p:spPr>
            <a:xfrm flipV="1">
              <a:off x="6696236" y="2564904"/>
              <a:ext cx="32403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Łącznik prostoliniowy 78"/>
            <p:cNvCxnSpPr/>
            <p:nvPr/>
          </p:nvCxnSpPr>
          <p:spPr>
            <a:xfrm>
              <a:off x="7020272" y="2564904"/>
              <a:ext cx="0" cy="2520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Łącznik prostoliniowy 80"/>
            <p:cNvCxnSpPr/>
            <p:nvPr/>
          </p:nvCxnSpPr>
          <p:spPr>
            <a:xfrm flipV="1">
              <a:off x="6696236" y="2816932"/>
              <a:ext cx="324036" cy="2250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Łącznik prostoliniowy 83"/>
            <p:cNvCxnSpPr/>
            <p:nvPr/>
          </p:nvCxnSpPr>
          <p:spPr>
            <a:xfrm>
              <a:off x="7020272" y="2816932"/>
              <a:ext cx="14041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Łącznik prostoliniowy 87"/>
            <p:cNvCxnSpPr/>
            <p:nvPr/>
          </p:nvCxnSpPr>
          <p:spPr>
            <a:xfrm>
              <a:off x="8028384" y="3041957"/>
              <a:ext cx="3960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Łącznik prostoliniowy 90"/>
            <p:cNvCxnSpPr>
              <a:stCxn id="129" idx="0"/>
            </p:cNvCxnSpPr>
            <p:nvPr/>
          </p:nvCxnSpPr>
          <p:spPr>
            <a:xfrm flipV="1">
              <a:off x="5079268" y="3785776"/>
              <a:ext cx="328103" cy="130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Łącznik prostoliniowy 94"/>
            <p:cNvCxnSpPr/>
            <p:nvPr/>
          </p:nvCxnSpPr>
          <p:spPr>
            <a:xfrm flipV="1">
              <a:off x="5076056" y="3785776"/>
              <a:ext cx="279896" cy="2192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Łącznik prostoliniowy 109"/>
            <p:cNvCxnSpPr>
              <a:endCxn id="117" idx="0"/>
            </p:cNvCxnSpPr>
            <p:nvPr/>
          </p:nvCxnSpPr>
          <p:spPr>
            <a:xfrm>
              <a:off x="5660886" y="1245807"/>
              <a:ext cx="0" cy="4648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Łącznik prostoliniowy 111"/>
            <p:cNvCxnSpPr>
              <a:endCxn id="118" idx="0"/>
            </p:cNvCxnSpPr>
            <p:nvPr/>
          </p:nvCxnSpPr>
          <p:spPr>
            <a:xfrm>
              <a:off x="6444208" y="1235929"/>
              <a:ext cx="0" cy="4711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Łącznik prostoliniowy 113"/>
            <p:cNvCxnSpPr>
              <a:endCxn id="119" idx="0"/>
            </p:cNvCxnSpPr>
            <p:nvPr/>
          </p:nvCxnSpPr>
          <p:spPr>
            <a:xfrm>
              <a:off x="7236296" y="1222630"/>
              <a:ext cx="4853" cy="4844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Łącznik prostoliniowy 115"/>
            <p:cNvCxnSpPr>
              <a:endCxn id="120" idx="0"/>
            </p:cNvCxnSpPr>
            <p:nvPr/>
          </p:nvCxnSpPr>
          <p:spPr>
            <a:xfrm>
              <a:off x="7956376" y="1235929"/>
              <a:ext cx="0" cy="4711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rapez 116"/>
            <p:cNvSpPr/>
            <p:nvPr/>
          </p:nvSpPr>
          <p:spPr>
            <a:xfrm>
              <a:off x="5588878" y="1710686"/>
              <a:ext cx="144016" cy="229323"/>
            </a:xfrm>
            <a:prstGeom prst="trapezoid">
              <a:avLst/>
            </a:prstGeom>
            <a:solidFill>
              <a:srgbClr val="FFC000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8" name="Trapez 117"/>
            <p:cNvSpPr/>
            <p:nvPr/>
          </p:nvSpPr>
          <p:spPr>
            <a:xfrm>
              <a:off x="6372200" y="1707084"/>
              <a:ext cx="144016" cy="229323"/>
            </a:xfrm>
            <a:prstGeom prst="trapezoid">
              <a:avLst/>
            </a:prstGeom>
            <a:solidFill>
              <a:srgbClr val="FFC000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9" name="Trapez 118"/>
            <p:cNvSpPr/>
            <p:nvPr/>
          </p:nvSpPr>
          <p:spPr>
            <a:xfrm>
              <a:off x="7169141" y="1707083"/>
              <a:ext cx="144016" cy="229323"/>
            </a:xfrm>
            <a:prstGeom prst="trapezoid">
              <a:avLst/>
            </a:prstGeom>
            <a:solidFill>
              <a:srgbClr val="FFC000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0" name="Trapez 119"/>
            <p:cNvSpPr/>
            <p:nvPr/>
          </p:nvSpPr>
          <p:spPr>
            <a:xfrm>
              <a:off x="7884368" y="1707084"/>
              <a:ext cx="144016" cy="229323"/>
            </a:xfrm>
            <a:prstGeom prst="trapezoid">
              <a:avLst/>
            </a:prstGeom>
            <a:solidFill>
              <a:srgbClr val="FFC000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cxnSp>
          <p:nvCxnSpPr>
            <p:cNvPr id="126" name="Łącznik prostoliniowy 125"/>
            <p:cNvCxnSpPr/>
            <p:nvPr/>
          </p:nvCxnSpPr>
          <p:spPr>
            <a:xfrm>
              <a:off x="4227742" y="4293096"/>
              <a:ext cx="150515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Łącznik prostoliniowy 127"/>
            <p:cNvCxnSpPr/>
            <p:nvPr/>
          </p:nvCxnSpPr>
          <p:spPr>
            <a:xfrm flipH="1">
              <a:off x="4227742" y="4293096"/>
              <a:ext cx="1505152" cy="14793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pole tekstowe 128"/>
            <p:cNvSpPr txBox="1"/>
            <p:nvPr/>
          </p:nvSpPr>
          <p:spPr>
            <a:xfrm>
              <a:off x="4831308" y="3798866"/>
              <a:ext cx="4959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dirty="0" smtClean="0"/>
                <a:t>90</a:t>
              </a:r>
              <a:endParaRPr lang="pl-PL" sz="1000" dirty="0"/>
            </a:p>
          </p:txBody>
        </p:sp>
        <p:sp>
          <p:nvSpPr>
            <p:cNvPr id="130" name="pole tekstowe 129"/>
            <p:cNvSpPr txBox="1"/>
            <p:nvPr/>
          </p:nvSpPr>
          <p:spPr>
            <a:xfrm>
              <a:off x="6706438" y="3542012"/>
              <a:ext cx="409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dirty="0" smtClean="0"/>
                <a:t>90</a:t>
              </a:r>
              <a:endParaRPr lang="pl-PL" sz="1000" dirty="0"/>
            </a:p>
          </p:txBody>
        </p:sp>
        <p:sp>
          <p:nvSpPr>
            <p:cNvPr id="131" name="Równoległobok 130"/>
            <p:cNvSpPr/>
            <p:nvPr/>
          </p:nvSpPr>
          <p:spPr>
            <a:xfrm>
              <a:off x="6696236" y="2816932"/>
              <a:ext cx="994969" cy="225025"/>
            </a:xfrm>
            <a:prstGeom prst="parallelogram">
              <a:avLst>
                <a:gd name="adj" fmla="val 148373"/>
              </a:avLst>
            </a:prstGeom>
            <a:solidFill>
              <a:schemeClr val="bg2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cxnSp>
          <p:nvCxnSpPr>
            <p:cNvPr id="137" name="Łącznik prostoliniowy 136"/>
            <p:cNvCxnSpPr/>
            <p:nvPr/>
          </p:nvCxnSpPr>
          <p:spPr>
            <a:xfrm>
              <a:off x="7380312" y="3025523"/>
              <a:ext cx="0" cy="4711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Łącznik prostoliniowy 137"/>
            <p:cNvCxnSpPr/>
            <p:nvPr/>
          </p:nvCxnSpPr>
          <p:spPr>
            <a:xfrm flipV="1">
              <a:off x="7241149" y="3491278"/>
              <a:ext cx="158003" cy="1738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Łącznik prostoliniowy 139"/>
            <p:cNvCxnSpPr/>
            <p:nvPr/>
          </p:nvCxnSpPr>
          <p:spPr>
            <a:xfrm flipV="1">
              <a:off x="6551345" y="3496710"/>
              <a:ext cx="144891" cy="1318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Łącznik prostoliniowy 174"/>
            <p:cNvCxnSpPr/>
            <p:nvPr/>
          </p:nvCxnSpPr>
          <p:spPr>
            <a:xfrm>
              <a:off x="6706438" y="3025523"/>
              <a:ext cx="0" cy="4711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rójkąt równoramienny 176"/>
            <p:cNvSpPr/>
            <p:nvPr/>
          </p:nvSpPr>
          <p:spPr>
            <a:xfrm>
              <a:off x="5546716" y="1978707"/>
              <a:ext cx="210807" cy="694208"/>
            </a:xfrm>
            <a:prstGeom prst="triangle">
              <a:avLst>
                <a:gd name="adj" fmla="val 50001"/>
              </a:avLst>
            </a:prstGeom>
            <a:solidFill>
              <a:srgbClr val="FFF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78" name="Trójkąt równoramienny 177"/>
            <p:cNvSpPr/>
            <p:nvPr/>
          </p:nvSpPr>
          <p:spPr>
            <a:xfrm>
              <a:off x="6340538" y="1975104"/>
              <a:ext cx="210807" cy="694208"/>
            </a:xfrm>
            <a:prstGeom prst="triangle">
              <a:avLst>
                <a:gd name="adj" fmla="val 50001"/>
              </a:avLst>
            </a:prstGeom>
            <a:solidFill>
              <a:srgbClr val="FFF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79" name="Trójkąt równoramienny 178"/>
            <p:cNvSpPr/>
            <p:nvPr/>
          </p:nvSpPr>
          <p:spPr>
            <a:xfrm>
              <a:off x="7135745" y="1992253"/>
              <a:ext cx="210807" cy="937190"/>
            </a:xfrm>
            <a:prstGeom prst="triangle">
              <a:avLst>
                <a:gd name="adj" fmla="val 50001"/>
              </a:avLst>
            </a:prstGeom>
            <a:solidFill>
              <a:srgbClr val="FFF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80" name="Trójkąt równoramienny 179"/>
            <p:cNvSpPr/>
            <p:nvPr/>
          </p:nvSpPr>
          <p:spPr>
            <a:xfrm>
              <a:off x="7850972" y="1988840"/>
              <a:ext cx="210807" cy="940604"/>
            </a:xfrm>
            <a:prstGeom prst="triangle">
              <a:avLst>
                <a:gd name="adj" fmla="val 50001"/>
              </a:avLst>
            </a:prstGeom>
            <a:solidFill>
              <a:srgbClr val="FFF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cxnSp>
          <p:nvCxnSpPr>
            <p:cNvPr id="198" name="Łącznik prostoliniowy 197"/>
            <p:cNvCxnSpPr/>
            <p:nvPr/>
          </p:nvCxnSpPr>
          <p:spPr>
            <a:xfrm>
              <a:off x="4847704" y="4005064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Łącznik prostoliniowy 199"/>
            <p:cNvCxnSpPr/>
            <p:nvPr/>
          </p:nvCxnSpPr>
          <p:spPr>
            <a:xfrm>
              <a:off x="6623790" y="3562625"/>
              <a:ext cx="7227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pole tekstowe 54"/>
            <p:cNvSpPr txBox="1"/>
            <p:nvPr/>
          </p:nvSpPr>
          <p:spPr>
            <a:xfrm>
              <a:off x="4232981" y="2438547"/>
              <a:ext cx="2422471" cy="586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dirty="0" smtClean="0"/>
                <a:t>PRZEJŚCIE  DODATKOWE BEZ ZAINSTALOWANYCH KOŁOWROTKÓW</a:t>
              </a:r>
              <a:endParaRPr lang="pl-PL" sz="1000" dirty="0"/>
            </a:p>
          </p:txBody>
        </p:sp>
        <p:cxnSp>
          <p:nvCxnSpPr>
            <p:cNvPr id="8" name="Łącznik prosty ze strzałką 7"/>
            <p:cNvCxnSpPr/>
            <p:nvPr/>
          </p:nvCxnSpPr>
          <p:spPr>
            <a:xfrm>
              <a:off x="7691205" y="3041957"/>
              <a:ext cx="0" cy="4622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Prostokąt 17"/>
            <p:cNvSpPr/>
            <p:nvPr/>
          </p:nvSpPr>
          <p:spPr>
            <a:xfrm rot="16200000">
              <a:off x="7448545" y="3110243"/>
              <a:ext cx="31611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pl-PL" sz="1000" dirty="0">
                  <a:solidFill>
                    <a:prstClr val="black"/>
                  </a:solidFill>
                </a:rPr>
                <a:t>90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01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1714" y="620688"/>
            <a:ext cx="8229600" cy="743400"/>
          </a:xfrm>
        </p:spPr>
        <p:txBody>
          <a:bodyPr>
            <a:normAutofit fontScale="90000"/>
          </a:bodyPr>
          <a:lstStyle/>
          <a:p>
            <a:pPr algn="l"/>
            <a:r>
              <a:rPr lang="pl-PL" sz="3100" b="1" dirty="0" smtClean="0"/>
              <a:t>                  Strefa komunikacji wewnętrznej</a:t>
            </a:r>
            <a:r>
              <a:rPr lang="pl-PL" dirty="0"/>
              <a:t/>
            </a:r>
            <a:br>
              <a:rPr lang="pl-PL" dirty="0"/>
            </a:br>
            <a:r>
              <a:rPr lang="pl-PL" sz="2700" b="1" dirty="0" smtClean="0">
                <a:solidFill>
                  <a:srgbClr val="7030A0"/>
                </a:solidFill>
              </a:rPr>
              <a:t>Komunikacja pozioma – korytarze</a:t>
            </a:r>
            <a:endParaRPr lang="pl-PL" sz="2700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82188"/>
            <a:ext cx="4680520" cy="457702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1800" dirty="0"/>
              <a:t>Wymagania dotyczące korytarzy</a:t>
            </a:r>
          </a:p>
          <a:p>
            <a:pPr marL="579438" lvl="1" indent="-179388" algn="just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b="1" dirty="0"/>
              <a:t>Szerokość korytarza</a:t>
            </a:r>
          </a:p>
          <a:p>
            <a:pPr marL="979488" lvl="2" indent="-179388" algn="just">
              <a:buFont typeface="Symbol" panose="05050102010706020507" pitchFamily="18" charset="2"/>
              <a:buChar char="-"/>
            </a:pPr>
            <a:r>
              <a:rPr lang="pl-PL" sz="1200" dirty="0"/>
              <a:t>Standardowa 140 cm (120 cm dla &lt;20 osób)</a:t>
            </a:r>
          </a:p>
          <a:p>
            <a:pPr marL="979488" lvl="2" indent="-179388" algn="just">
              <a:buFont typeface="Symbol" panose="05050102010706020507" pitchFamily="18" charset="2"/>
              <a:buChar char="-"/>
            </a:pPr>
            <a:r>
              <a:rPr lang="pl-PL" sz="1200" dirty="0"/>
              <a:t>Poszerzenia  do 150 cm (strefa manewrowa</a:t>
            </a:r>
            <a:r>
              <a:rPr lang="pl-PL" sz="1200" dirty="0" smtClean="0"/>
              <a:t>)</a:t>
            </a:r>
          </a:p>
          <a:p>
            <a:pPr marL="979488" lvl="2" indent="-179388" algn="just">
              <a:buFont typeface="Symbol" panose="05050102010706020507" pitchFamily="18" charset="2"/>
              <a:buChar char="-"/>
            </a:pPr>
            <a:r>
              <a:rPr lang="pl-PL" sz="1200" dirty="0" smtClean="0"/>
              <a:t>Poszerzone o 90 cm w strefie drzwi otwieranych na zewnątrz</a:t>
            </a:r>
            <a:endParaRPr lang="pl-PL" sz="1200" dirty="0"/>
          </a:p>
          <a:p>
            <a:pPr marL="579438" lvl="1" indent="-179388" algn="just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b="1" dirty="0"/>
              <a:t>Powierzchnia manewrowa związana ze </a:t>
            </a:r>
            <a:r>
              <a:rPr lang="pl-PL" sz="1200" b="1" dirty="0" smtClean="0"/>
              <a:t>zmianą </a:t>
            </a:r>
            <a:r>
              <a:rPr lang="pl-PL" sz="1200" b="1" dirty="0"/>
              <a:t>kierunku</a:t>
            </a:r>
          </a:p>
          <a:p>
            <a:pPr marL="579438" lvl="1" indent="-179388" algn="just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b="1" dirty="0"/>
              <a:t>Posadzki</a:t>
            </a:r>
          </a:p>
          <a:p>
            <a:pPr marL="979488" lvl="2" indent="-179388" algn="just">
              <a:buFont typeface="Symbol" panose="05050102010706020507" pitchFamily="18" charset="2"/>
              <a:buChar char="-"/>
            </a:pPr>
            <a:r>
              <a:rPr lang="pl-PL" sz="1200" dirty="0"/>
              <a:t>Wykończenie powierzchni antypoślizgowe</a:t>
            </a:r>
          </a:p>
          <a:p>
            <a:pPr marL="979488" lvl="2" indent="-179388" algn="just">
              <a:buFont typeface="Symbol" panose="05050102010706020507" pitchFamily="18" charset="2"/>
              <a:buChar char="-"/>
            </a:pPr>
            <a:r>
              <a:rPr lang="pl-PL" sz="1200" dirty="0"/>
              <a:t>Kolorystyka wyraźnie akcentująca kierunek korytarzy i wejścia do pomieszczeń</a:t>
            </a:r>
          </a:p>
          <a:p>
            <a:pPr marL="979488" lvl="2" indent="-179388" algn="just">
              <a:buFont typeface="Symbol" panose="05050102010706020507" pitchFamily="18" charset="2"/>
              <a:buChar char="-"/>
            </a:pPr>
            <a:r>
              <a:rPr lang="pl-PL" sz="1200" dirty="0"/>
              <a:t>Materiały </a:t>
            </a:r>
            <a:r>
              <a:rPr lang="pl-PL" sz="1200" dirty="0" smtClean="0"/>
              <a:t>antyrefleksyjne</a:t>
            </a:r>
          </a:p>
          <a:p>
            <a:pPr marL="979488" lvl="2" indent="-179388" algn="just">
              <a:buFont typeface="Symbol" panose="05050102010706020507" pitchFamily="18" charset="2"/>
              <a:buChar char="-"/>
            </a:pPr>
            <a:r>
              <a:rPr lang="pl-PL" sz="1200" dirty="0" smtClean="0"/>
              <a:t>Progi o wysokości &lt; 2 cm</a:t>
            </a:r>
            <a:endParaRPr lang="pl-PL" sz="1200" dirty="0"/>
          </a:p>
          <a:p>
            <a:pPr marL="579438" lvl="1" indent="-179388" algn="just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b="1" dirty="0"/>
              <a:t>Ściany</a:t>
            </a:r>
          </a:p>
          <a:p>
            <a:pPr marL="979488" lvl="2" indent="-179388" algn="just">
              <a:buFont typeface="Symbol" panose="05050102010706020507" pitchFamily="18" charset="2"/>
              <a:buChar char="-"/>
            </a:pPr>
            <a:r>
              <a:rPr lang="pl-PL" sz="1200" dirty="0"/>
              <a:t>Załamania i narożniki – ściany zaokrąglone</a:t>
            </a:r>
          </a:p>
          <a:p>
            <a:pPr marL="979488" lvl="2" indent="-179388" algn="just">
              <a:buFont typeface="Symbol" panose="05050102010706020507" pitchFamily="18" charset="2"/>
              <a:buChar char="-"/>
            </a:pPr>
            <a:r>
              <a:rPr lang="pl-PL" sz="1200" dirty="0"/>
              <a:t>Odboje ścienne na narożnikach</a:t>
            </a:r>
          </a:p>
          <a:p>
            <a:pPr marL="979488" lvl="2" indent="-179388" algn="just">
              <a:buFont typeface="Symbol" panose="05050102010706020507" pitchFamily="18" charset="2"/>
              <a:buChar char="-"/>
            </a:pPr>
            <a:r>
              <a:rPr lang="pl-PL" sz="1200" dirty="0"/>
              <a:t>Kolorystyka drzwi - kontrastowa</a:t>
            </a:r>
          </a:p>
          <a:p>
            <a:pPr marL="979488" lvl="2" indent="-179388" algn="just">
              <a:buFont typeface="Symbol" panose="05050102010706020507" pitchFamily="18" charset="2"/>
              <a:buChar char="-"/>
            </a:pPr>
            <a:r>
              <a:rPr lang="pl-PL" sz="1200" dirty="0"/>
              <a:t>Łączniki światła na wys.&lt; 120 cm</a:t>
            </a:r>
          </a:p>
          <a:p>
            <a:pPr marL="979488" lvl="2" indent="-179388" algn="just">
              <a:buFont typeface="Symbol" panose="05050102010706020507" pitchFamily="18" charset="2"/>
              <a:buChar char="-"/>
            </a:pPr>
            <a:r>
              <a:rPr lang="pl-PL" sz="1200" dirty="0"/>
              <a:t>Opisy drzwi i pomieszczeń plastyczne lub/i alfabetem Braille’a</a:t>
            </a:r>
          </a:p>
          <a:p>
            <a:pPr marL="979488" lvl="2" indent="-179388" algn="just">
              <a:buFont typeface="Symbol" panose="05050102010706020507" pitchFamily="18" charset="2"/>
              <a:buChar char="-"/>
            </a:pPr>
            <a:r>
              <a:rPr lang="pl-PL" sz="1200" dirty="0"/>
              <a:t>Oznaczenia drogi ewakuacyjnej – rozmieszczenie schematów budynku z oznaczeniem kierunków ewakuacji</a:t>
            </a:r>
          </a:p>
          <a:p>
            <a:pPr marL="628650" lvl="2" indent="-176213" algn="just">
              <a:buClr>
                <a:srgbClr val="C00000"/>
              </a:buClr>
              <a:buSzPct val="130000"/>
            </a:pPr>
            <a:r>
              <a:rPr lang="pl-PL" sz="1200" b="1" dirty="0"/>
              <a:t>Eliminacja </a:t>
            </a:r>
            <a:r>
              <a:rPr lang="pl-PL" sz="1200" b="1" dirty="0" smtClean="0"/>
              <a:t>przeszkód : </a:t>
            </a:r>
            <a:endParaRPr lang="pl-PL" sz="1200" b="1" dirty="0"/>
          </a:p>
          <a:p>
            <a:pPr marL="979488" lvl="2" indent="-179388" algn="just">
              <a:buFont typeface="Symbol" panose="05050102010706020507" pitchFamily="18" charset="2"/>
              <a:buChar char="-"/>
            </a:pPr>
            <a:r>
              <a:rPr lang="pl-PL" sz="1200" dirty="0" smtClean="0"/>
              <a:t>Gablot </a:t>
            </a:r>
            <a:r>
              <a:rPr lang="pl-PL" sz="1200" dirty="0"/>
              <a:t>i </a:t>
            </a:r>
            <a:r>
              <a:rPr lang="pl-PL" sz="1200" dirty="0" smtClean="0"/>
              <a:t>elementów wiszących, zawężających </a:t>
            </a:r>
            <a:r>
              <a:rPr lang="pl-PL" sz="1200" dirty="0"/>
              <a:t>światło </a:t>
            </a:r>
            <a:r>
              <a:rPr lang="pl-PL" sz="1200" dirty="0" smtClean="0"/>
              <a:t>korytarza</a:t>
            </a:r>
            <a:endParaRPr lang="pl-PL" sz="1200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0" y="908720"/>
            <a:ext cx="4320480" cy="5011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5002038" y="1508104"/>
            <a:ext cx="3672408" cy="4320480"/>
            <a:chOff x="4499992" y="1124744"/>
            <a:chExt cx="4392488" cy="4722986"/>
          </a:xfrm>
        </p:grpSpPr>
        <p:sp>
          <p:nvSpPr>
            <p:cNvPr id="67" name="Prostokąt 66"/>
            <p:cNvSpPr/>
            <p:nvPr/>
          </p:nvSpPr>
          <p:spPr>
            <a:xfrm>
              <a:off x="5868144" y="1962418"/>
              <a:ext cx="432048" cy="20253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65" name="Prostokąt 64"/>
            <p:cNvSpPr/>
            <p:nvPr/>
          </p:nvSpPr>
          <p:spPr>
            <a:xfrm>
              <a:off x="7524328" y="1962418"/>
              <a:ext cx="1037936" cy="962526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cxnSp>
          <p:nvCxnSpPr>
            <p:cNvPr id="39" name="Łącznik prostoliniowy 38"/>
            <p:cNvCxnSpPr/>
            <p:nvPr/>
          </p:nvCxnSpPr>
          <p:spPr>
            <a:xfrm>
              <a:off x="6228184" y="4581128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oliniowy 9"/>
            <p:cNvCxnSpPr/>
            <p:nvPr/>
          </p:nvCxnSpPr>
          <p:spPr>
            <a:xfrm flipH="1">
              <a:off x="5868144" y="1952133"/>
              <a:ext cx="28803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oliniowy 11"/>
            <p:cNvCxnSpPr>
              <a:endCxn id="37" idx="0"/>
            </p:cNvCxnSpPr>
            <p:nvPr/>
          </p:nvCxnSpPr>
          <p:spPr>
            <a:xfrm>
              <a:off x="5861789" y="1952133"/>
              <a:ext cx="6355" cy="84795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oliniowy 13"/>
            <p:cNvCxnSpPr/>
            <p:nvPr/>
          </p:nvCxnSpPr>
          <p:spPr>
            <a:xfrm>
              <a:off x="5868144" y="3258562"/>
              <a:ext cx="0" cy="7465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oliniowy 15"/>
            <p:cNvCxnSpPr/>
            <p:nvPr/>
          </p:nvCxnSpPr>
          <p:spPr>
            <a:xfrm flipV="1">
              <a:off x="7009112" y="2924944"/>
              <a:ext cx="0" cy="28803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oliniowy 19"/>
            <p:cNvCxnSpPr/>
            <p:nvPr/>
          </p:nvCxnSpPr>
          <p:spPr>
            <a:xfrm>
              <a:off x="7164288" y="2708920"/>
              <a:ext cx="36004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oliniowy 23"/>
            <p:cNvCxnSpPr/>
            <p:nvPr/>
          </p:nvCxnSpPr>
          <p:spPr>
            <a:xfrm>
              <a:off x="7524328" y="2708920"/>
              <a:ext cx="0" cy="2160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oliniowy 25"/>
            <p:cNvCxnSpPr/>
            <p:nvPr/>
          </p:nvCxnSpPr>
          <p:spPr>
            <a:xfrm>
              <a:off x="7524328" y="2924944"/>
              <a:ext cx="10441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Łącznik prostoliniowy 28"/>
            <p:cNvCxnSpPr/>
            <p:nvPr/>
          </p:nvCxnSpPr>
          <p:spPr>
            <a:xfrm flipV="1">
              <a:off x="8568444" y="2708920"/>
              <a:ext cx="0" cy="2160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Łącznik prostoliniowy 30"/>
            <p:cNvCxnSpPr/>
            <p:nvPr/>
          </p:nvCxnSpPr>
          <p:spPr>
            <a:xfrm>
              <a:off x="8568444" y="2708920"/>
              <a:ext cx="1800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Łuk 36"/>
            <p:cNvSpPr/>
            <p:nvPr/>
          </p:nvSpPr>
          <p:spPr>
            <a:xfrm>
              <a:off x="5436096" y="2800092"/>
              <a:ext cx="864096" cy="91694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cxnSp>
          <p:nvCxnSpPr>
            <p:cNvPr id="40" name="Łącznik prostoliniowy 39"/>
            <p:cNvCxnSpPr>
              <a:stCxn id="37" idx="2"/>
            </p:cNvCxnSpPr>
            <p:nvPr/>
          </p:nvCxnSpPr>
          <p:spPr>
            <a:xfrm flipH="1">
              <a:off x="5868144" y="3258562"/>
              <a:ext cx="43204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oliniowy 45"/>
            <p:cNvCxnSpPr/>
            <p:nvPr/>
          </p:nvCxnSpPr>
          <p:spPr>
            <a:xfrm>
              <a:off x="8048884" y="1952133"/>
              <a:ext cx="0" cy="9728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oliniowy 47"/>
            <p:cNvCxnSpPr/>
            <p:nvPr/>
          </p:nvCxnSpPr>
          <p:spPr>
            <a:xfrm flipV="1">
              <a:off x="5861789" y="3905312"/>
              <a:ext cx="114732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oliniowy 49"/>
            <p:cNvCxnSpPr/>
            <p:nvPr/>
          </p:nvCxnSpPr>
          <p:spPr>
            <a:xfrm>
              <a:off x="6300192" y="4106470"/>
              <a:ext cx="0" cy="1866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Łącznik prostoliniowy 54"/>
            <p:cNvCxnSpPr/>
            <p:nvPr/>
          </p:nvCxnSpPr>
          <p:spPr>
            <a:xfrm>
              <a:off x="7526826" y="2831218"/>
              <a:ext cx="10441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Łącznik prostoliniowy 65"/>
            <p:cNvCxnSpPr/>
            <p:nvPr/>
          </p:nvCxnSpPr>
          <p:spPr>
            <a:xfrm>
              <a:off x="6300192" y="1962418"/>
              <a:ext cx="0" cy="197063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pole tekstowe 68"/>
            <p:cNvSpPr txBox="1"/>
            <p:nvPr/>
          </p:nvSpPr>
          <p:spPr>
            <a:xfrm>
              <a:off x="7526826" y="2626549"/>
              <a:ext cx="765460" cy="26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dirty="0" smtClean="0"/>
                <a:t>  150</a:t>
              </a:r>
              <a:endParaRPr lang="pl-PL" sz="1000" dirty="0"/>
            </a:p>
          </p:txBody>
        </p:sp>
        <p:sp>
          <p:nvSpPr>
            <p:cNvPr id="73" name="pole tekstowe 72"/>
            <p:cNvSpPr txBox="1"/>
            <p:nvPr/>
          </p:nvSpPr>
          <p:spPr>
            <a:xfrm>
              <a:off x="5944799" y="3663475"/>
              <a:ext cx="993555" cy="269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 smtClean="0"/>
                <a:t>90          120</a:t>
              </a:r>
              <a:endParaRPr lang="pl-PL" sz="1000" dirty="0"/>
            </a:p>
          </p:txBody>
        </p:sp>
        <p:sp>
          <p:nvSpPr>
            <p:cNvPr id="74" name="pole tekstowe 73"/>
            <p:cNvSpPr txBox="1"/>
            <p:nvPr/>
          </p:nvSpPr>
          <p:spPr>
            <a:xfrm rot="16200000">
              <a:off x="7661796" y="2109751"/>
              <a:ext cx="589166" cy="294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dirty="0" smtClean="0"/>
                <a:t>150</a:t>
              </a:r>
              <a:endParaRPr lang="pl-PL" sz="1000" dirty="0"/>
            </a:p>
          </p:txBody>
        </p:sp>
        <p:cxnSp>
          <p:nvCxnSpPr>
            <p:cNvPr id="80" name="Łącznik prostoliniowy 79"/>
            <p:cNvCxnSpPr/>
            <p:nvPr/>
          </p:nvCxnSpPr>
          <p:spPr>
            <a:xfrm flipV="1">
              <a:off x="7009112" y="2708920"/>
              <a:ext cx="155176" cy="2160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Prostokąt 3"/>
            <p:cNvSpPr/>
            <p:nvPr/>
          </p:nvSpPr>
          <p:spPr>
            <a:xfrm>
              <a:off x="4499992" y="1124744"/>
              <a:ext cx="4392488" cy="4722986"/>
            </a:xfrm>
            <a:prstGeom prst="rect">
              <a:avLst/>
            </a:prstGeom>
            <a:no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8" name="Strzałka w prawo 7"/>
            <p:cNvSpPr/>
            <p:nvPr/>
          </p:nvSpPr>
          <p:spPr>
            <a:xfrm>
              <a:off x="5436096" y="2841378"/>
              <a:ext cx="432048" cy="382833"/>
            </a:xfrm>
            <a:prstGeom prst="rightArrow">
              <a:avLst/>
            </a:prstGeom>
            <a:noFill/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cxnSp>
          <p:nvCxnSpPr>
            <p:cNvPr id="15" name="Łącznik prostoliniowy 14"/>
            <p:cNvCxnSpPr/>
            <p:nvPr/>
          </p:nvCxnSpPr>
          <p:spPr>
            <a:xfrm flipH="1">
              <a:off x="5868144" y="4005064"/>
              <a:ext cx="43204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Łącznik prostoliniowy 42"/>
            <p:cNvCxnSpPr/>
            <p:nvPr/>
          </p:nvCxnSpPr>
          <p:spPr>
            <a:xfrm flipV="1">
              <a:off x="6300192" y="3905312"/>
              <a:ext cx="0" cy="1649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Łącznik prostoliniowy 44"/>
            <p:cNvCxnSpPr>
              <a:stCxn id="73" idx="0"/>
              <a:endCxn id="73" idx="0"/>
            </p:cNvCxnSpPr>
            <p:nvPr/>
          </p:nvCxnSpPr>
          <p:spPr>
            <a:xfrm>
              <a:off x="6441577" y="366347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oliniowy 50"/>
            <p:cNvCxnSpPr/>
            <p:nvPr/>
          </p:nvCxnSpPr>
          <p:spPr>
            <a:xfrm>
              <a:off x="6300192" y="4005064"/>
              <a:ext cx="0" cy="1800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Łącznik prostoliniowy 62"/>
            <p:cNvCxnSpPr/>
            <p:nvPr/>
          </p:nvCxnSpPr>
          <p:spPr>
            <a:xfrm>
              <a:off x="7344308" y="1952133"/>
              <a:ext cx="0" cy="7567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pole tekstowe 63"/>
            <p:cNvSpPr txBox="1"/>
            <p:nvPr/>
          </p:nvSpPr>
          <p:spPr>
            <a:xfrm rot="16200000">
              <a:off x="7086700" y="2237556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000" dirty="0" smtClean="0"/>
                <a:t>120</a:t>
              </a:r>
              <a:endParaRPr lang="pl-PL" sz="1000" dirty="0"/>
            </a:p>
          </p:txBody>
        </p:sp>
        <p:sp>
          <p:nvSpPr>
            <p:cNvPr id="36" name="Prostokąt 35"/>
            <p:cNvSpPr/>
            <p:nvPr/>
          </p:nvSpPr>
          <p:spPr>
            <a:xfrm>
              <a:off x="4499992" y="1124744"/>
              <a:ext cx="4392488" cy="4722986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7" name="Prostokąt 6"/>
          <p:cNvSpPr/>
          <p:nvPr/>
        </p:nvSpPr>
        <p:spPr>
          <a:xfrm>
            <a:off x="6145903" y="2464049"/>
            <a:ext cx="64088" cy="349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5002038" y="2709933"/>
            <a:ext cx="1082130" cy="4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5002038" y="2503405"/>
            <a:ext cx="13707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GABLOTA NA SCIANIE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17538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6856" y="548680"/>
            <a:ext cx="82296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pl-PL" sz="3100" b="1" dirty="0" smtClean="0"/>
              <a:t>                 </a:t>
            </a:r>
            <a:r>
              <a:rPr lang="pl-PL" b="1" dirty="0" smtClean="0"/>
              <a:t>Strefa komunikacji wewnętrznej</a:t>
            </a:r>
            <a:r>
              <a:rPr lang="pl-PL" dirty="0"/>
              <a:t/>
            </a:r>
            <a:br>
              <a:rPr lang="pl-PL" dirty="0"/>
            </a:br>
            <a:r>
              <a:rPr lang="pl-PL" sz="2700" b="1" dirty="0" smtClean="0">
                <a:solidFill>
                  <a:srgbClr val="7030A0"/>
                </a:solidFill>
              </a:rPr>
              <a:t>Komunikacja pionowa – schody </a:t>
            </a:r>
            <a:endParaRPr lang="pl-PL" sz="2700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509491"/>
            <a:ext cx="4608512" cy="44397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1800" dirty="0"/>
              <a:t>Schody </a:t>
            </a:r>
            <a:r>
              <a:rPr lang="pl-PL" sz="1800" dirty="0" smtClean="0"/>
              <a:t>wewnętrzne (RMI,§ 66÷69)</a:t>
            </a:r>
          </a:p>
          <a:p>
            <a:pPr marL="0" indent="0">
              <a:buNone/>
            </a:pPr>
            <a:endParaRPr lang="pl-PL" sz="900" dirty="0"/>
          </a:p>
          <a:p>
            <a:pPr marL="685800" lvl="1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300" b="1" dirty="0"/>
              <a:t>Wymiary schodów</a:t>
            </a:r>
          </a:p>
          <a:p>
            <a:pPr marL="1071563" lvl="2" indent="-265113">
              <a:buFont typeface="Symbol" panose="05050102010706020507" pitchFamily="18" charset="2"/>
              <a:buChar char="-"/>
            </a:pPr>
            <a:r>
              <a:rPr lang="pl-PL" sz="1300" dirty="0"/>
              <a:t>Szerokość </a:t>
            </a:r>
            <a:r>
              <a:rPr lang="pl-PL" sz="1300" dirty="0" smtClean="0"/>
              <a:t>biegu 120 cm w świetle balustrad</a:t>
            </a:r>
          </a:p>
          <a:p>
            <a:pPr marL="1071563" lvl="2" indent="-265113">
              <a:buFont typeface="Symbol" panose="05050102010706020507" pitchFamily="18" charset="2"/>
              <a:buChar char="-"/>
            </a:pPr>
            <a:r>
              <a:rPr lang="pl-PL" sz="1300" dirty="0" smtClean="0"/>
              <a:t>Spocznik głębokości minimum  150 cm</a:t>
            </a:r>
          </a:p>
          <a:p>
            <a:pPr marL="1071563" lvl="2" indent="-265113">
              <a:buFont typeface="Symbol" panose="05050102010706020507" pitchFamily="18" charset="2"/>
              <a:buChar char="-"/>
            </a:pPr>
            <a:r>
              <a:rPr lang="pl-PL" sz="1300" dirty="0"/>
              <a:t>Liczba stopni w jednym biegu &lt; </a:t>
            </a:r>
            <a:r>
              <a:rPr lang="pl-PL" sz="1300" dirty="0" smtClean="0"/>
              <a:t>14 </a:t>
            </a:r>
            <a:r>
              <a:rPr lang="pl-PL" sz="1300" dirty="0"/>
              <a:t>w </a:t>
            </a:r>
            <a:r>
              <a:rPr lang="pl-PL" sz="1300" dirty="0" smtClean="0"/>
              <a:t>budynkach służby zdrowia</a:t>
            </a:r>
          </a:p>
          <a:p>
            <a:pPr marL="1071563" lvl="2" indent="-265113">
              <a:buFont typeface="Symbol" panose="05050102010706020507" pitchFamily="18" charset="2"/>
              <a:buChar char="-"/>
            </a:pPr>
            <a:r>
              <a:rPr lang="pl-PL" sz="1300" dirty="0" smtClean="0"/>
              <a:t>Liczba stopni w jednym biegu &lt; 17 w innych budynkach</a:t>
            </a:r>
            <a:endParaRPr lang="pl-PL" sz="1300" dirty="0"/>
          </a:p>
          <a:p>
            <a:pPr marL="1071563" lvl="2" indent="-265113">
              <a:buFont typeface="Symbol" panose="05050102010706020507" pitchFamily="18" charset="2"/>
              <a:buChar char="-"/>
            </a:pPr>
            <a:r>
              <a:rPr lang="pl-PL" sz="1300" dirty="0" smtClean="0"/>
              <a:t>Wysokość stopnia  max  17 cm (h)</a:t>
            </a:r>
            <a:endParaRPr lang="pl-PL" sz="1300" dirty="0"/>
          </a:p>
          <a:p>
            <a:pPr marL="1071563" lvl="2" indent="-265113">
              <a:buFont typeface="Symbol" panose="05050102010706020507" pitchFamily="18" charset="2"/>
              <a:buChar char="-"/>
            </a:pPr>
            <a:r>
              <a:rPr lang="pl-PL" sz="1300" dirty="0" smtClean="0"/>
              <a:t>Szerokość stopni (s) wyliczona w oparciu o wzór proporcji stopni  60&lt;2h+s&lt;65</a:t>
            </a:r>
            <a:endParaRPr lang="pl-PL" sz="1300" dirty="0"/>
          </a:p>
          <a:p>
            <a:pPr marL="685800" lvl="1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300" b="1" dirty="0"/>
              <a:t>Balustrady</a:t>
            </a:r>
          </a:p>
          <a:p>
            <a:pPr marL="1092200" lvl="2" indent="-285750">
              <a:buFont typeface="Symbol" panose="05050102010706020507" pitchFamily="18" charset="2"/>
              <a:buChar char="-"/>
            </a:pPr>
            <a:r>
              <a:rPr lang="pl-PL" sz="1300" dirty="0"/>
              <a:t>O</a:t>
            </a:r>
            <a:r>
              <a:rPr lang="pl-PL" sz="1300" dirty="0" smtClean="0"/>
              <a:t>bustronne</a:t>
            </a:r>
          </a:p>
          <a:p>
            <a:pPr marL="1092200" lvl="2" indent="-285750">
              <a:buFont typeface="Symbol" panose="05050102010706020507" pitchFamily="18" charset="2"/>
              <a:buChar char="-"/>
            </a:pPr>
            <a:r>
              <a:rPr lang="pl-PL" sz="1300" dirty="0" smtClean="0"/>
              <a:t>Wysokość </a:t>
            </a:r>
            <a:r>
              <a:rPr lang="pl-PL" sz="1300" dirty="0"/>
              <a:t>balustrady nad </a:t>
            </a:r>
            <a:r>
              <a:rPr lang="pl-PL" sz="1300" dirty="0" smtClean="0"/>
              <a:t>przednią krawędzią stopnia 90cm</a:t>
            </a:r>
            <a:endParaRPr lang="pl-PL" sz="1300" dirty="0"/>
          </a:p>
          <a:p>
            <a:pPr marL="1092200" lvl="2" indent="-285750">
              <a:buFont typeface="Symbol" panose="05050102010706020507" pitchFamily="18" charset="2"/>
              <a:buChar char="-"/>
            </a:pPr>
            <a:r>
              <a:rPr lang="pl-PL" sz="1300" dirty="0"/>
              <a:t>Pochwyt (</a:t>
            </a:r>
            <a:r>
              <a:rPr lang="pl-PL" sz="1300" dirty="0" smtClean="0"/>
              <a:t>kształt okrągły, wymiar 3,5 ÷ 5cm, mocowanie stabilne w odległości min 5 cm od ściany lub przeszkody)</a:t>
            </a:r>
            <a:endParaRPr lang="pl-PL" sz="1300" dirty="0"/>
          </a:p>
          <a:p>
            <a:pPr marL="1092200" lvl="2" indent="-285750">
              <a:buFont typeface="Symbol" panose="05050102010706020507" pitchFamily="18" charset="2"/>
              <a:buChar char="-"/>
            </a:pPr>
            <a:r>
              <a:rPr lang="pl-PL" sz="1300" dirty="0"/>
              <a:t>Balustrada </a:t>
            </a:r>
            <a:r>
              <a:rPr lang="pl-PL" sz="1300" dirty="0" smtClean="0"/>
              <a:t>pośrednia, na wysokości 75 cm (zalecana)</a:t>
            </a:r>
            <a:endParaRPr lang="pl-PL" sz="1300" dirty="0"/>
          </a:p>
          <a:p>
            <a:pPr marL="685800" lvl="1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300" b="1" dirty="0"/>
              <a:t>Kolorystyka</a:t>
            </a:r>
            <a:r>
              <a:rPr lang="pl-PL" sz="1300" dirty="0"/>
              <a:t> </a:t>
            </a:r>
          </a:p>
          <a:p>
            <a:pPr marL="1071563" lvl="2" indent="-285750">
              <a:buFont typeface="Symbol" panose="05050102010706020507" pitchFamily="18" charset="2"/>
              <a:buChar char="-"/>
            </a:pPr>
            <a:r>
              <a:rPr lang="pl-PL" sz="1300" dirty="0" smtClean="0"/>
              <a:t>Początek biegu oznakowany fakturą lub/i kolorem w odległości 30 cm od pierwszego stopnia biegu</a:t>
            </a:r>
          </a:p>
          <a:p>
            <a:pPr marL="1071563" lvl="2" indent="-285750">
              <a:buFont typeface="Symbol" panose="05050102010706020507" pitchFamily="18" charset="2"/>
              <a:buChar char="-"/>
            </a:pPr>
            <a:r>
              <a:rPr lang="pl-PL" sz="1300" dirty="0" smtClean="0"/>
              <a:t>Podstopnice </a:t>
            </a:r>
            <a:r>
              <a:rPr lang="pl-PL" sz="1300" dirty="0"/>
              <a:t>i </a:t>
            </a:r>
            <a:r>
              <a:rPr lang="pl-PL" sz="1300" dirty="0" smtClean="0"/>
              <a:t>stopnie - kolory kontrastujące</a:t>
            </a:r>
            <a:endParaRPr lang="pl-PL" sz="1300" dirty="0"/>
          </a:p>
          <a:p>
            <a:pPr marL="1071563" lvl="2" indent="-285750">
              <a:buFont typeface="Symbol" panose="05050102010706020507" pitchFamily="18" charset="2"/>
              <a:buChar char="-"/>
            </a:pPr>
            <a:r>
              <a:rPr lang="pl-PL" sz="1300" dirty="0" smtClean="0"/>
              <a:t>Krawędzie stopni oznaczone kontrastowo 5 cm pasem na całej szerokości stopnia</a:t>
            </a:r>
            <a:endParaRPr lang="pl-PL" sz="1300" dirty="0"/>
          </a:p>
          <a:p>
            <a:pPr marL="579438" lvl="1" indent="-179388"/>
            <a:endParaRPr lang="pl-PL" sz="1400" dirty="0"/>
          </a:p>
          <a:p>
            <a:endParaRPr lang="pl-PL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923928" y="1052736"/>
            <a:ext cx="5040560" cy="4794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4841538" y="1448173"/>
            <a:ext cx="4207256" cy="4608512"/>
            <a:chOff x="4652414" y="1124744"/>
            <a:chExt cx="4486882" cy="4722986"/>
          </a:xfrm>
        </p:grpSpPr>
        <p:cxnSp>
          <p:nvCxnSpPr>
            <p:cNvPr id="41" name="Łącznik łamany 40"/>
            <p:cNvCxnSpPr/>
            <p:nvPr/>
          </p:nvCxnSpPr>
          <p:spPr>
            <a:xfrm flipV="1">
              <a:off x="5784139" y="3522242"/>
              <a:ext cx="440762" cy="122782"/>
            </a:xfrm>
            <a:prstGeom prst="bentConnector3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Prostokąt 117"/>
            <p:cNvSpPr/>
            <p:nvPr/>
          </p:nvSpPr>
          <p:spPr>
            <a:xfrm>
              <a:off x="7537453" y="3789040"/>
              <a:ext cx="166893" cy="82323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7" name="Prostokąt 116"/>
            <p:cNvSpPr/>
            <p:nvPr/>
          </p:nvSpPr>
          <p:spPr>
            <a:xfrm>
              <a:off x="5828287" y="4611374"/>
              <a:ext cx="176233" cy="82323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" name="Prostokąt 3"/>
            <p:cNvSpPr/>
            <p:nvPr/>
          </p:nvSpPr>
          <p:spPr>
            <a:xfrm>
              <a:off x="4652414" y="1124744"/>
              <a:ext cx="4242227" cy="4722986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5" name="Prostokąt 4"/>
            <p:cNvSpPr/>
            <p:nvPr/>
          </p:nvSpPr>
          <p:spPr>
            <a:xfrm>
              <a:off x="4932040" y="3789040"/>
              <a:ext cx="3672408" cy="165618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cxnSp>
          <p:nvCxnSpPr>
            <p:cNvPr id="11" name="Łącznik prostoliniowy 10"/>
            <p:cNvCxnSpPr/>
            <p:nvPr/>
          </p:nvCxnSpPr>
          <p:spPr>
            <a:xfrm>
              <a:off x="6012160" y="3789040"/>
              <a:ext cx="0" cy="1656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oliniowy 11"/>
            <p:cNvCxnSpPr/>
            <p:nvPr/>
          </p:nvCxnSpPr>
          <p:spPr>
            <a:xfrm>
              <a:off x="6224901" y="3789040"/>
              <a:ext cx="0" cy="1656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oliniowy 12"/>
            <p:cNvCxnSpPr/>
            <p:nvPr/>
          </p:nvCxnSpPr>
          <p:spPr>
            <a:xfrm>
              <a:off x="6444208" y="3789040"/>
              <a:ext cx="0" cy="1656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oliniowy 13"/>
            <p:cNvCxnSpPr/>
            <p:nvPr/>
          </p:nvCxnSpPr>
          <p:spPr>
            <a:xfrm>
              <a:off x="6660232" y="3789040"/>
              <a:ext cx="0" cy="1656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oliniowy 14"/>
            <p:cNvCxnSpPr/>
            <p:nvPr/>
          </p:nvCxnSpPr>
          <p:spPr>
            <a:xfrm>
              <a:off x="6876256" y="3789040"/>
              <a:ext cx="0" cy="1656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oliniowy 15"/>
            <p:cNvCxnSpPr/>
            <p:nvPr/>
          </p:nvCxnSpPr>
          <p:spPr>
            <a:xfrm>
              <a:off x="7092280" y="3789040"/>
              <a:ext cx="0" cy="1656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oliniowy 16"/>
            <p:cNvCxnSpPr/>
            <p:nvPr/>
          </p:nvCxnSpPr>
          <p:spPr>
            <a:xfrm>
              <a:off x="7308304" y="3789040"/>
              <a:ext cx="0" cy="1656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oliniowy 17"/>
            <p:cNvCxnSpPr/>
            <p:nvPr/>
          </p:nvCxnSpPr>
          <p:spPr>
            <a:xfrm>
              <a:off x="7524328" y="3789040"/>
              <a:ext cx="0" cy="1656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rostokąt 19"/>
            <p:cNvSpPr/>
            <p:nvPr/>
          </p:nvSpPr>
          <p:spPr>
            <a:xfrm>
              <a:off x="6012160" y="4581127"/>
              <a:ext cx="1512167" cy="81724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cxnSp>
          <p:nvCxnSpPr>
            <p:cNvPr id="22" name="Łącznik prostoliniowy 21"/>
            <p:cNvCxnSpPr/>
            <p:nvPr/>
          </p:nvCxnSpPr>
          <p:spPr>
            <a:xfrm>
              <a:off x="6029446" y="4621989"/>
              <a:ext cx="14761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Łącznik prostoliniowy 31"/>
            <p:cNvCxnSpPr/>
            <p:nvPr/>
          </p:nvCxnSpPr>
          <p:spPr>
            <a:xfrm>
              <a:off x="5894329" y="5364997"/>
              <a:ext cx="1810018" cy="82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Łącznik prostoliniowy 32"/>
            <p:cNvCxnSpPr/>
            <p:nvPr/>
          </p:nvCxnSpPr>
          <p:spPr>
            <a:xfrm>
              <a:off x="5826140" y="3861048"/>
              <a:ext cx="1910505" cy="2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Łącznik łamany 43"/>
            <p:cNvCxnSpPr/>
            <p:nvPr/>
          </p:nvCxnSpPr>
          <p:spPr>
            <a:xfrm flipV="1">
              <a:off x="6004520" y="3399566"/>
              <a:ext cx="440762" cy="122783"/>
            </a:xfrm>
            <a:prstGeom prst="bentConnector3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łamany 45"/>
            <p:cNvCxnSpPr/>
            <p:nvPr/>
          </p:nvCxnSpPr>
          <p:spPr>
            <a:xfrm flipV="1">
              <a:off x="6226802" y="3276783"/>
              <a:ext cx="440762" cy="122783"/>
            </a:xfrm>
            <a:prstGeom prst="bentConnector3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łamany 46"/>
            <p:cNvCxnSpPr/>
            <p:nvPr/>
          </p:nvCxnSpPr>
          <p:spPr>
            <a:xfrm flipV="1">
              <a:off x="6435494" y="3154108"/>
              <a:ext cx="440762" cy="122783"/>
            </a:xfrm>
            <a:prstGeom prst="bentConnector3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łamany 47"/>
            <p:cNvCxnSpPr/>
            <p:nvPr/>
          </p:nvCxnSpPr>
          <p:spPr>
            <a:xfrm flipV="1">
              <a:off x="6667564" y="3031325"/>
              <a:ext cx="440762" cy="122783"/>
            </a:xfrm>
            <a:prstGeom prst="bentConnector3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łamany 49"/>
            <p:cNvCxnSpPr/>
            <p:nvPr/>
          </p:nvCxnSpPr>
          <p:spPr>
            <a:xfrm flipV="1">
              <a:off x="6887945" y="2900183"/>
              <a:ext cx="440762" cy="122783"/>
            </a:xfrm>
            <a:prstGeom prst="bentConnector3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łamany 50"/>
            <p:cNvCxnSpPr/>
            <p:nvPr/>
          </p:nvCxnSpPr>
          <p:spPr>
            <a:xfrm flipV="1">
              <a:off x="7108326" y="2777400"/>
              <a:ext cx="440762" cy="122783"/>
            </a:xfrm>
            <a:prstGeom prst="bentConnector3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Łącznik łamany 51"/>
            <p:cNvCxnSpPr/>
            <p:nvPr/>
          </p:nvCxnSpPr>
          <p:spPr>
            <a:xfrm flipV="1">
              <a:off x="7328707" y="2654725"/>
              <a:ext cx="440762" cy="122783"/>
            </a:xfrm>
            <a:prstGeom prst="bentConnector3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Łącznik prostoliniowy 53"/>
            <p:cNvCxnSpPr/>
            <p:nvPr/>
          </p:nvCxnSpPr>
          <p:spPr>
            <a:xfrm>
              <a:off x="7756934" y="2654726"/>
              <a:ext cx="84751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Łącznik prostoliniowy 55"/>
            <p:cNvCxnSpPr/>
            <p:nvPr/>
          </p:nvCxnSpPr>
          <p:spPr>
            <a:xfrm flipV="1">
              <a:off x="4923656" y="1700808"/>
              <a:ext cx="8384" cy="195141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Łącznik prostoliniowy 57"/>
            <p:cNvCxnSpPr/>
            <p:nvPr/>
          </p:nvCxnSpPr>
          <p:spPr>
            <a:xfrm flipV="1">
              <a:off x="8604448" y="1700808"/>
              <a:ext cx="0" cy="9539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Łącznik prostoliniowy 62"/>
            <p:cNvCxnSpPr/>
            <p:nvPr/>
          </p:nvCxnSpPr>
          <p:spPr>
            <a:xfrm>
              <a:off x="4771027" y="1700808"/>
              <a:ext cx="4032448" cy="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Łącznik prostoliniowy 72"/>
            <p:cNvCxnSpPr/>
            <p:nvPr/>
          </p:nvCxnSpPr>
          <p:spPr>
            <a:xfrm flipV="1">
              <a:off x="7549088" y="2564904"/>
              <a:ext cx="0" cy="898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Łącznik łamany 83"/>
            <p:cNvCxnSpPr/>
            <p:nvPr/>
          </p:nvCxnSpPr>
          <p:spPr>
            <a:xfrm>
              <a:off x="7109401" y="2420889"/>
              <a:ext cx="440762" cy="144015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Łącznik łamany 86"/>
            <p:cNvCxnSpPr/>
            <p:nvPr/>
          </p:nvCxnSpPr>
          <p:spPr>
            <a:xfrm>
              <a:off x="6889020" y="2276874"/>
              <a:ext cx="440762" cy="144015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Łącznik łamany 87"/>
            <p:cNvCxnSpPr/>
            <p:nvPr/>
          </p:nvCxnSpPr>
          <p:spPr>
            <a:xfrm>
              <a:off x="6651518" y="2132859"/>
              <a:ext cx="440762" cy="144015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Łącznik łamany 88"/>
            <p:cNvCxnSpPr/>
            <p:nvPr/>
          </p:nvCxnSpPr>
          <p:spPr>
            <a:xfrm>
              <a:off x="6439851" y="1988844"/>
              <a:ext cx="440762" cy="144015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Łącznik łamany 89"/>
            <p:cNvCxnSpPr/>
            <p:nvPr/>
          </p:nvCxnSpPr>
          <p:spPr>
            <a:xfrm>
              <a:off x="6227877" y="1849926"/>
              <a:ext cx="440762" cy="144015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Łącznik łamany 90"/>
            <p:cNvCxnSpPr/>
            <p:nvPr/>
          </p:nvCxnSpPr>
          <p:spPr>
            <a:xfrm>
              <a:off x="6001095" y="1700808"/>
              <a:ext cx="440762" cy="144015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Łącznik prostoliniowy 97"/>
            <p:cNvCxnSpPr/>
            <p:nvPr/>
          </p:nvCxnSpPr>
          <p:spPr>
            <a:xfrm flipH="1">
              <a:off x="4932040" y="3645024"/>
              <a:ext cx="893489" cy="359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Łącznik prosty ze strzałką 99"/>
            <p:cNvCxnSpPr/>
            <p:nvPr/>
          </p:nvCxnSpPr>
          <p:spPr>
            <a:xfrm>
              <a:off x="6156176" y="5013176"/>
              <a:ext cx="10801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Łącznik prosty ze strzałką 101"/>
            <p:cNvCxnSpPr/>
            <p:nvPr/>
          </p:nvCxnSpPr>
          <p:spPr>
            <a:xfrm flipH="1">
              <a:off x="6516218" y="4221088"/>
              <a:ext cx="1638179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Łącznik prostoliniowy 106"/>
            <p:cNvCxnSpPr/>
            <p:nvPr/>
          </p:nvCxnSpPr>
          <p:spPr>
            <a:xfrm>
              <a:off x="7335307" y="5013176"/>
              <a:ext cx="81909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Łącznik prostoliniowy 108"/>
            <p:cNvCxnSpPr/>
            <p:nvPr/>
          </p:nvCxnSpPr>
          <p:spPr>
            <a:xfrm flipV="1">
              <a:off x="8154397" y="4221088"/>
              <a:ext cx="0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Łącznik prostoliniowy 115"/>
            <p:cNvCxnSpPr/>
            <p:nvPr/>
          </p:nvCxnSpPr>
          <p:spPr>
            <a:xfrm>
              <a:off x="7557093" y="2654725"/>
              <a:ext cx="212376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Łącznik prostoliniowy 119"/>
            <p:cNvCxnSpPr/>
            <p:nvPr/>
          </p:nvCxnSpPr>
          <p:spPr>
            <a:xfrm flipV="1">
              <a:off x="5974935" y="2060853"/>
              <a:ext cx="1575228" cy="9409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Łącznik prostoliniowy 126"/>
            <p:cNvCxnSpPr/>
            <p:nvPr/>
          </p:nvCxnSpPr>
          <p:spPr>
            <a:xfrm flipH="1" flipV="1">
              <a:off x="7092280" y="1700808"/>
              <a:ext cx="457883" cy="36004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Łącznik prostoliniowy 128"/>
            <p:cNvCxnSpPr/>
            <p:nvPr/>
          </p:nvCxnSpPr>
          <p:spPr>
            <a:xfrm>
              <a:off x="4932040" y="4509120"/>
              <a:ext cx="10614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Łącznik prostoliniowy 131"/>
            <p:cNvCxnSpPr/>
            <p:nvPr/>
          </p:nvCxnSpPr>
          <p:spPr>
            <a:xfrm>
              <a:off x="5825529" y="4786870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Łącznik prostoliniowy 134"/>
            <p:cNvCxnSpPr/>
            <p:nvPr/>
          </p:nvCxnSpPr>
          <p:spPr>
            <a:xfrm>
              <a:off x="5474641" y="2961574"/>
              <a:ext cx="0" cy="690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Łącznik prostoliniowy 136"/>
            <p:cNvCxnSpPr/>
            <p:nvPr/>
          </p:nvCxnSpPr>
          <p:spPr>
            <a:xfrm>
              <a:off x="5697954" y="3282850"/>
              <a:ext cx="11910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Łącznik prostoliniowy 138"/>
            <p:cNvCxnSpPr/>
            <p:nvPr/>
          </p:nvCxnSpPr>
          <p:spPr>
            <a:xfrm flipV="1">
              <a:off x="6001095" y="3215661"/>
              <a:ext cx="0" cy="1226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Łącznik prostoliniowy 140"/>
            <p:cNvCxnSpPr/>
            <p:nvPr/>
          </p:nvCxnSpPr>
          <p:spPr>
            <a:xfrm flipV="1">
              <a:off x="5784139" y="3215499"/>
              <a:ext cx="0" cy="1202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Łącznik prostoliniowy 142"/>
            <p:cNvCxnSpPr/>
            <p:nvPr/>
          </p:nvCxnSpPr>
          <p:spPr>
            <a:xfrm flipV="1">
              <a:off x="6234572" y="3199445"/>
              <a:ext cx="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Łącznik prostoliniowy 144"/>
            <p:cNvCxnSpPr/>
            <p:nvPr/>
          </p:nvCxnSpPr>
          <p:spPr>
            <a:xfrm flipV="1">
              <a:off x="6450903" y="3213119"/>
              <a:ext cx="0" cy="1226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Łącznik prostoliniowy 149"/>
            <p:cNvCxnSpPr/>
            <p:nvPr/>
          </p:nvCxnSpPr>
          <p:spPr>
            <a:xfrm>
              <a:off x="5697954" y="4941168"/>
              <a:ext cx="9228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Prostokąt 152"/>
            <p:cNvSpPr/>
            <p:nvPr/>
          </p:nvSpPr>
          <p:spPr>
            <a:xfrm>
              <a:off x="5784139" y="4786541"/>
              <a:ext cx="142069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l-PL" sz="800" dirty="0">
                  <a:solidFill>
                    <a:prstClr val="black"/>
                  </a:solidFill>
                </a:rPr>
                <a:t>30</a:t>
              </a:r>
            </a:p>
          </p:txBody>
        </p:sp>
        <p:sp>
          <p:nvSpPr>
            <p:cNvPr id="154" name="pole tekstowe 153"/>
            <p:cNvSpPr txBox="1"/>
            <p:nvPr/>
          </p:nvSpPr>
          <p:spPr>
            <a:xfrm>
              <a:off x="6004520" y="4786541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 smtClean="0"/>
                <a:t>30</a:t>
              </a:r>
              <a:endParaRPr lang="pl-PL" sz="800" dirty="0"/>
            </a:p>
          </p:txBody>
        </p:sp>
        <p:sp>
          <p:nvSpPr>
            <p:cNvPr id="155" name="pole tekstowe 154"/>
            <p:cNvSpPr txBox="1"/>
            <p:nvPr/>
          </p:nvSpPr>
          <p:spPr>
            <a:xfrm>
              <a:off x="6239369" y="4786541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 smtClean="0"/>
                <a:t>30</a:t>
              </a:r>
              <a:endParaRPr lang="pl-PL" sz="800" dirty="0"/>
            </a:p>
          </p:txBody>
        </p:sp>
        <p:sp>
          <p:nvSpPr>
            <p:cNvPr id="157" name="pole tekstowe 156"/>
            <p:cNvSpPr txBox="1"/>
            <p:nvPr/>
          </p:nvSpPr>
          <p:spPr>
            <a:xfrm>
              <a:off x="5772572" y="3107939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 smtClean="0"/>
                <a:t>30</a:t>
              </a:r>
              <a:endParaRPr lang="pl-PL" sz="800" dirty="0"/>
            </a:p>
          </p:txBody>
        </p:sp>
        <p:sp>
          <p:nvSpPr>
            <p:cNvPr id="158" name="pole tekstowe 157"/>
            <p:cNvSpPr txBox="1"/>
            <p:nvPr/>
          </p:nvSpPr>
          <p:spPr>
            <a:xfrm>
              <a:off x="5974935" y="3107939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 smtClean="0"/>
                <a:t>30</a:t>
              </a:r>
              <a:endParaRPr lang="pl-PL" sz="800" dirty="0"/>
            </a:p>
          </p:txBody>
        </p:sp>
        <p:sp>
          <p:nvSpPr>
            <p:cNvPr id="159" name="pole tekstowe 158"/>
            <p:cNvSpPr txBox="1"/>
            <p:nvPr/>
          </p:nvSpPr>
          <p:spPr>
            <a:xfrm>
              <a:off x="6407994" y="3107939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 smtClean="0"/>
                <a:t>30</a:t>
              </a:r>
              <a:endParaRPr lang="pl-PL" sz="800" dirty="0"/>
            </a:p>
          </p:txBody>
        </p:sp>
        <p:sp>
          <p:nvSpPr>
            <p:cNvPr id="160" name="pole tekstowe 159"/>
            <p:cNvSpPr txBox="1"/>
            <p:nvPr/>
          </p:nvSpPr>
          <p:spPr>
            <a:xfrm>
              <a:off x="6197225" y="3108611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 smtClean="0"/>
                <a:t>30</a:t>
              </a:r>
              <a:endParaRPr lang="pl-PL" sz="800" dirty="0"/>
            </a:p>
          </p:txBody>
        </p:sp>
        <p:cxnSp>
          <p:nvCxnSpPr>
            <p:cNvPr id="165" name="Łącznik prostoliniowy 164"/>
            <p:cNvCxnSpPr/>
            <p:nvPr/>
          </p:nvCxnSpPr>
          <p:spPr>
            <a:xfrm>
              <a:off x="5431198" y="2995505"/>
              <a:ext cx="3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pole tekstowe 165"/>
            <p:cNvSpPr txBox="1"/>
            <p:nvPr/>
          </p:nvSpPr>
          <p:spPr>
            <a:xfrm rot="16200000">
              <a:off x="5232299" y="3115303"/>
              <a:ext cx="3037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800" dirty="0" smtClean="0"/>
                <a:t>90</a:t>
              </a:r>
              <a:endParaRPr lang="pl-PL" sz="800" dirty="0"/>
            </a:p>
          </p:txBody>
        </p:sp>
        <p:cxnSp>
          <p:nvCxnSpPr>
            <p:cNvPr id="168" name="Łącznik prostoliniowy 167"/>
            <p:cNvCxnSpPr/>
            <p:nvPr/>
          </p:nvCxnSpPr>
          <p:spPr>
            <a:xfrm>
              <a:off x="7769469" y="2546088"/>
              <a:ext cx="3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Łącznik prostoliniowy 168"/>
            <p:cNvCxnSpPr/>
            <p:nvPr/>
          </p:nvCxnSpPr>
          <p:spPr>
            <a:xfrm>
              <a:off x="5456548" y="3522241"/>
              <a:ext cx="3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Łącznik prostoliniowy 169"/>
            <p:cNvCxnSpPr/>
            <p:nvPr/>
          </p:nvCxnSpPr>
          <p:spPr>
            <a:xfrm>
              <a:off x="7792188" y="2060851"/>
              <a:ext cx="3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Łącznik prostoliniowy 170"/>
            <p:cNvCxnSpPr/>
            <p:nvPr/>
          </p:nvCxnSpPr>
          <p:spPr>
            <a:xfrm>
              <a:off x="7927481" y="2046813"/>
              <a:ext cx="0" cy="4992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pole tekstowe 172"/>
            <p:cNvSpPr txBox="1"/>
            <p:nvPr/>
          </p:nvSpPr>
          <p:spPr>
            <a:xfrm rot="16200000">
              <a:off x="7712765" y="2188728"/>
              <a:ext cx="3037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800" dirty="0" smtClean="0"/>
                <a:t>90</a:t>
              </a:r>
              <a:endParaRPr lang="pl-PL" sz="800" dirty="0"/>
            </a:p>
          </p:txBody>
        </p:sp>
        <p:cxnSp>
          <p:nvCxnSpPr>
            <p:cNvPr id="176" name="Łącznik prostoliniowy 175"/>
            <p:cNvCxnSpPr/>
            <p:nvPr/>
          </p:nvCxnSpPr>
          <p:spPr>
            <a:xfrm flipH="1" flipV="1">
              <a:off x="7549088" y="1849926"/>
              <a:ext cx="1075" cy="1524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Łącznik prostoliniowy 176"/>
            <p:cNvCxnSpPr/>
            <p:nvPr/>
          </p:nvCxnSpPr>
          <p:spPr>
            <a:xfrm flipV="1">
              <a:off x="7744852" y="1862075"/>
              <a:ext cx="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Łącznik prostoliniowy 177"/>
            <p:cNvCxnSpPr/>
            <p:nvPr/>
          </p:nvCxnSpPr>
          <p:spPr>
            <a:xfrm flipV="1">
              <a:off x="7346667" y="1862075"/>
              <a:ext cx="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Łącznik prostoliniowy 180"/>
            <p:cNvCxnSpPr/>
            <p:nvPr/>
          </p:nvCxnSpPr>
          <p:spPr>
            <a:xfrm>
              <a:off x="7335307" y="1938276"/>
              <a:ext cx="4013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pole tekstowe 189"/>
            <p:cNvSpPr txBox="1"/>
            <p:nvPr/>
          </p:nvSpPr>
          <p:spPr>
            <a:xfrm>
              <a:off x="7306609" y="1754353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 smtClean="0"/>
                <a:t>30</a:t>
              </a:r>
              <a:endParaRPr lang="pl-PL" sz="800" dirty="0"/>
            </a:p>
          </p:txBody>
        </p:sp>
        <p:sp>
          <p:nvSpPr>
            <p:cNvPr id="191" name="pole tekstowe 190"/>
            <p:cNvSpPr txBox="1"/>
            <p:nvPr/>
          </p:nvSpPr>
          <p:spPr>
            <a:xfrm>
              <a:off x="7535976" y="1772815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 smtClean="0"/>
                <a:t>30</a:t>
              </a:r>
              <a:endParaRPr lang="pl-PL" sz="800" dirty="0"/>
            </a:p>
          </p:txBody>
        </p:sp>
        <p:sp>
          <p:nvSpPr>
            <p:cNvPr id="192" name="pole tekstowe 191"/>
            <p:cNvSpPr txBox="1"/>
            <p:nvPr/>
          </p:nvSpPr>
          <p:spPr>
            <a:xfrm>
              <a:off x="6618488" y="3122899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 smtClean="0"/>
                <a:t>30</a:t>
              </a:r>
              <a:endParaRPr lang="pl-PL" sz="800" dirty="0"/>
            </a:p>
          </p:txBody>
        </p:sp>
        <p:sp>
          <p:nvSpPr>
            <p:cNvPr id="193" name="pole tekstowe 192"/>
            <p:cNvSpPr txBox="1"/>
            <p:nvPr/>
          </p:nvSpPr>
          <p:spPr>
            <a:xfrm>
              <a:off x="5088717" y="4338561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 smtClean="0"/>
                <a:t>150</a:t>
              </a:r>
              <a:endParaRPr lang="pl-PL" sz="800" dirty="0"/>
            </a:p>
          </p:txBody>
        </p:sp>
        <p:cxnSp>
          <p:nvCxnSpPr>
            <p:cNvPr id="195" name="Łącznik prostoliniowy 194"/>
            <p:cNvCxnSpPr/>
            <p:nvPr/>
          </p:nvCxnSpPr>
          <p:spPr>
            <a:xfrm>
              <a:off x="5580112" y="3793897"/>
              <a:ext cx="0" cy="16513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Łącznik prostoliniowy 196"/>
            <p:cNvCxnSpPr/>
            <p:nvPr/>
          </p:nvCxnSpPr>
          <p:spPr>
            <a:xfrm>
              <a:off x="5499707" y="5364997"/>
              <a:ext cx="1608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Łącznik prostoliniowy 197"/>
            <p:cNvCxnSpPr/>
            <p:nvPr/>
          </p:nvCxnSpPr>
          <p:spPr>
            <a:xfrm>
              <a:off x="5484696" y="4572909"/>
              <a:ext cx="1608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Łącznik prostoliniowy 198"/>
            <p:cNvCxnSpPr/>
            <p:nvPr/>
          </p:nvCxnSpPr>
          <p:spPr>
            <a:xfrm>
              <a:off x="5491912" y="3861296"/>
              <a:ext cx="1608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Łącznik prostoliniowy 199"/>
            <p:cNvCxnSpPr/>
            <p:nvPr/>
          </p:nvCxnSpPr>
          <p:spPr>
            <a:xfrm>
              <a:off x="5491912" y="4662851"/>
              <a:ext cx="1608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pole tekstowe 202"/>
            <p:cNvSpPr txBox="1"/>
            <p:nvPr/>
          </p:nvSpPr>
          <p:spPr>
            <a:xfrm rot="16200000">
              <a:off x="5322635" y="4130712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 smtClean="0"/>
                <a:t>120</a:t>
              </a:r>
              <a:endParaRPr lang="pl-PL" sz="800" dirty="0"/>
            </a:p>
          </p:txBody>
        </p:sp>
        <p:sp>
          <p:nvSpPr>
            <p:cNvPr id="206" name="pole tekstowe 205"/>
            <p:cNvSpPr txBox="1"/>
            <p:nvPr/>
          </p:nvSpPr>
          <p:spPr>
            <a:xfrm rot="16200000">
              <a:off x="5325030" y="4858707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 smtClean="0"/>
                <a:t>120</a:t>
              </a:r>
              <a:endParaRPr lang="pl-PL" sz="800" dirty="0"/>
            </a:p>
          </p:txBody>
        </p:sp>
        <p:cxnSp>
          <p:nvCxnSpPr>
            <p:cNvPr id="241" name="Łącznik prostoliniowy 240"/>
            <p:cNvCxnSpPr>
              <a:stCxn id="211" idx="5"/>
              <a:endCxn id="211" idx="5"/>
            </p:cNvCxnSpPr>
            <p:nvPr/>
          </p:nvCxnSpPr>
          <p:spPr>
            <a:xfrm>
              <a:off x="8267484" y="347455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bjaśnienie owalne 210"/>
            <p:cNvSpPr/>
            <p:nvPr/>
          </p:nvSpPr>
          <p:spPr>
            <a:xfrm>
              <a:off x="7620898" y="2838791"/>
              <a:ext cx="757523" cy="744842"/>
            </a:xfrm>
            <a:prstGeom prst="wedgeEllipseCallout">
              <a:avLst>
                <a:gd name="adj1" fmla="val -38041"/>
                <a:gd name="adj2" fmla="val 88065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56" name="Objaśnienie liniowe 2 (brak obramowania) 255"/>
            <p:cNvSpPr/>
            <p:nvPr/>
          </p:nvSpPr>
          <p:spPr>
            <a:xfrm>
              <a:off x="8436889" y="3522241"/>
              <a:ext cx="457752" cy="202283"/>
            </a:xfrm>
            <a:prstGeom prst="callout2">
              <a:avLst>
                <a:gd name="adj1" fmla="val 66332"/>
                <a:gd name="adj2" fmla="val -1418"/>
                <a:gd name="adj3" fmla="val 67588"/>
                <a:gd name="adj4" fmla="val -16667"/>
                <a:gd name="adj5" fmla="val -208987"/>
                <a:gd name="adj6" fmla="val -25924"/>
              </a:avLst>
            </a:prstGeom>
            <a:solidFill>
              <a:schemeClr val="bg2"/>
            </a:solidFill>
            <a:ln w="31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57" name="Objaśnienie liniowe 2 (brak obramowania) 256"/>
            <p:cNvSpPr/>
            <p:nvPr/>
          </p:nvSpPr>
          <p:spPr>
            <a:xfrm>
              <a:off x="8396784" y="2715210"/>
              <a:ext cx="742511" cy="188085"/>
            </a:xfrm>
            <a:prstGeom prst="callout2">
              <a:avLst>
                <a:gd name="adj1" fmla="val 43304"/>
                <a:gd name="adj2" fmla="val -1542"/>
                <a:gd name="adj3" fmla="val 43304"/>
                <a:gd name="adj4" fmla="val -21643"/>
                <a:gd name="adj5" fmla="val 211640"/>
                <a:gd name="adj6" fmla="val -46485"/>
              </a:avLst>
            </a:prstGeom>
            <a:solidFill>
              <a:schemeClr val="bg2"/>
            </a:solidFill>
            <a:ln w="31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58" name="pole tekstowe 257"/>
            <p:cNvSpPr txBox="1"/>
            <p:nvPr/>
          </p:nvSpPr>
          <p:spPr>
            <a:xfrm>
              <a:off x="8437038" y="3509080"/>
              <a:ext cx="49564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 smtClean="0"/>
                <a:t>ŚCIANA</a:t>
              </a:r>
              <a:endParaRPr lang="pl-PL" sz="800" dirty="0"/>
            </a:p>
          </p:txBody>
        </p:sp>
        <p:sp>
          <p:nvSpPr>
            <p:cNvPr id="259" name="pole tekstowe 258"/>
            <p:cNvSpPr txBox="1"/>
            <p:nvPr/>
          </p:nvSpPr>
          <p:spPr>
            <a:xfrm>
              <a:off x="8396785" y="2715210"/>
              <a:ext cx="74251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 smtClean="0"/>
                <a:t>BALUSTRADA</a:t>
              </a:r>
              <a:endParaRPr lang="pl-PL" sz="800" dirty="0"/>
            </a:p>
          </p:txBody>
        </p:sp>
        <p:cxnSp>
          <p:nvCxnSpPr>
            <p:cNvPr id="277" name="Łącznik prostoliniowy 276"/>
            <p:cNvCxnSpPr/>
            <p:nvPr/>
          </p:nvCxnSpPr>
          <p:spPr>
            <a:xfrm>
              <a:off x="7109401" y="3299565"/>
              <a:ext cx="0" cy="3526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Łącznik prostoliniowy 282"/>
            <p:cNvCxnSpPr/>
            <p:nvPr/>
          </p:nvCxnSpPr>
          <p:spPr>
            <a:xfrm>
              <a:off x="7047948" y="3299565"/>
              <a:ext cx="15688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Łącznik prostoliniowy 283"/>
            <p:cNvCxnSpPr/>
            <p:nvPr/>
          </p:nvCxnSpPr>
          <p:spPr>
            <a:xfrm>
              <a:off x="7052739" y="3410801"/>
              <a:ext cx="15688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Łącznik prostoliniowy 284"/>
            <p:cNvCxnSpPr/>
            <p:nvPr/>
          </p:nvCxnSpPr>
          <p:spPr>
            <a:xfrm>
              <a:off x="7052739" y="3522349"/>
              <a:ext cx="15688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Łącznik prostoliniowy 285"/>
            <p:cNvCxnSpPr/>
            <p:nvPr/>
          </p:nvCxnSpPr>
          <p:spPr>
            <a:xfrm>
              <a:off x="7057082" y="3645024"/>
              <a:ext cx="15688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pole tekstowe 289"/>
            <p:cNvSpPr txBox="1"/>
            <p:nvPr/>
          </p:nvSpPr>
          <p:spPr>
            <a:xfrm rot="16200000">
              <a:off x="6858523" y="3245514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 smtClean="0"/>
                <a:t>&lt;17</a:t>
              </a:r>
              <a:endParaRPr lang="pl-PL" sz="800" dirty="0"/>
            </a:p>
          </p:txBody>
        </p:sp>
        <p:sp>
          <p:nvSpPr>
            <p:cNvPr id="294" name="pole tekstowe 293"/>
            <p:cNvSpPr txBox="1"/>
            <p:nvPr/>
          </p:nvSpPr>
          <p:spPr>
            <a:xfrm rot="16200000">
              <a:off x="6858523" y="3499727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 smtClean="0"/>
                <a:t>&lt;17</a:t>
              </a:r>
              <a:endParaRPr lang="pl-PL" sz="800" dirty="0"/>
            </a:p>
          </p:txBody>
        </p:sp>
        <p:sp>
          <p:nvSpPr>
            <p:cNvPr id="295" name="pole tekstowe 294"/>
            <p:cNvSpPr txBox="1"/>
            <p:nvPr/>
          </p:nvSpPr>
          <p:spPr>
            <a:xfrm rot="16200000">
              <a:off x="5227218" y="3450744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 smtClean="0"/>
                <a:t>&lt;17</a:t>
              </a:r>
              <a:endParaRPr lang="pl-PL" sz="800" dirty="0"/>
            </a:p>
          </p:txBody>
        </p:sp>
        <p:cxnSp>
          <p:nvCxnSpPr>
            <p:cNvPr id="37" name="Łącznik prostoliniowy 36"/>
            <p:cNvCxnSpPr/>
            <p:nvPr/>
          </p:nvCxnSpPr>
          <p:spPr>
            <a:xfrm flipV="1">
              <a:off x="5784139" y="3648622"/>
              <a:ext cx="220381" cy="3599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oliniowy 26"/>
            <p:cNvCxnSpPr>
              <a:stCxn id="211" idx="7"/>
              <a:endCxn id="211" idx="5"/>
            </p:cNvCxnSpPr>
            <p:nvPr/>
          </p:nvCxnSpPr>
          <p:spPr>
            <a:xfrm>
              <a:off x="8267484" y="2947871"/>
              <a:ext cx="0" cy="526682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Łącznik prostoliniowy 225"/>
            <p:cNvCxnSpPr>
              <a:stCxn id="211" idx="5"/>
            </p:cNvCxnSpPr>
            <p:nvPr/>
          </p:nvCxnSpPr>
          <p:spPr>
            <a:xfrm flipH="1" flipV="1">
              <a:off x="8016041" y="3438171"/>
              <a:ext cx="251443" cy="363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Łącznik prostoliniowy 234"/>
            <p:cNvCxnSpPr/>
            <p:nvPr/>
          </p:nvCxnSpPr>
          <p:spPr>
            <a:xfrm flipV="1">
              <a:off x="8016042" y="3323383"/>
              <a:ext cx="0" cy="1252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Elipsa 237"/>
            <p:cNvSpPr/>
            <p:nvPr/>
          </p:nvSpPr>
          <p:spPr>
            <a:xfrm>
              <a:off x="7925032" y="3134126"/>
              <a:ext cx="182019" cy="16994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40" name="Łącznik prostoliniowy 39"/>
            <p:cNvCxnSpPr/>
            <p:nvPr/>
          </p:nvCxnSpPr>
          <p:spPr>
            <a:xfrm>
              <a:off x="7769469" y="3071133"/>
              <a:ext cx="5216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Łącznik prostoliniowy 42"/>
            <p:cNvCxnSpPr/>
            <p:nvPr/>
          </p:nvCxnSpPr>
          <p:spPr>
            <a:xfrm flipH="1" flipV="1">
              <a:off x="7925031" y="2985417"/>
              <a:ext cx="1" cy="1448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Łącznik prostoliniowy 48"/>
            <p:cNvCxnSpPr/>
            <p:nvPr/>
          </p:nvCxnSpPr>
          <p:spPr>
            <a:xfrm>
              <a:off x="8108212" y="2999122"/>
              <a:ext cx="0" cy="13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Łącznik prostoliniowy 61"/>
            <p:cNvCxnSpPr>
              <a:endCxn id="211" idx="5"/>
            </p:cNvCxnSpPr>
            <p:nvPr/>
          </p:nvCxnSpPr>
          <p:spPr>
            <a:xfrm flipH="1">
              <a:off x="8267484" y="3057840"/>
              <a:ext cx="23628" cy="416713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pole tekstowe 262"/>
            <p:cNvSpPr txBox="1"/>
            <p:nvPr/>
          </p:nvSpPr>
          <p:spPr>
            <a:xfrm>
              <a:off x="8062698" y="2907550"/>
              <a:ext cx="27710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 dirty="0"/>
                <a:t>5</a:t>
              </a:r>
            </a:p>
          </p:txBody>
        </p:sp>
        <p:sp>
          <p:nvSpPr>
            <p:cNvPr id="264" name="pole tekstowe 263"/>
            <p:cNvSpPr txBox="1"/>
            <p:nvPr/>
          </p:nvSpPr>
          <p:spPr>
            <a:xfrm>
              <a:off x="7620899" y="2903294"/>
              <a:ext cx="501596" cy="236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 dirty="0" smtClean="0"/>
                <a:t>3,5 - 5</a:t>
              </a:r>
              <a:endParaRPr lang="pl-PL" sz="900" dirty="0"/>
            </a:p>
          </p:txBody>
        </p:sp>
        <p:sp>
          <p:nvSpPr>
            <p:cNvPr id="265" name="Dowolny kształt 264"/>
            <p:cNvSpPr/>
            <p:nvPr/>
          </p:nvSpPr>
          <p:spPr>
            <a:xfrm>
              <a:off x="8285018" y="3001818"/>
              <a:ext cx="55453" cy="406400"/>
            </a:xfrm>
            <a:custGeom>
              <a:avLst/>
              <a:gdLst>
                <a:gd name="connsiteX0" fmla="*/ 18473 w 55453"/>
                <a:gd name="connsiteY0" fmla="*/ 36946 h 406400"/>
                <a:gd name="connsiteX1" fmla="*/ 27709 w 55453"/>
                <a:gd name="connsiteY1" fmla="*/ 138546 h 406400"/>
                <a:gd name="connsiteX2" fmla="*/ 18473 w 55453"/>
                <a:gd name="connsiteY2" fmla="*/ 277091 h 406400"/>
                <a:gd name="connsiteX3" fmla="*/ 0 w 55453"/>
                <a:gd name="connsiteY3" fmla="*/ 406400 h 406400"/>
                <a:gd name="connsiteX4" fmla="*/ 9237 w 55453"/>
                <a:gd name="connsiteY4" fmla="*/ 240146 h 406400"/>
                <a:gd name="connsiteX5" fmla="*/ 27709 w 55453"/>
                <a:gd name="connsiteY5" fmla="*/ 212437 h 406400"/>
                <a:gd name="connsiteX6" fmla="*/ 0 w 55453"/>
                <a:gd name="connsiteY6" fmla="*/ 203200 h 406400"/>
                <a:gd name="connsiteX7" fmla="*/ 9237 w 55453"/>
                <a:gd name="connsiteY7" fmla="*/ 175491 h 406400"/>
                <a:gd name="connsiteX8" fmla="*/ 27709 w 55453"/>
                <a:gd name="connsiteY8" fmla="*/ 147782 h 406400"/>
                <a:gd name="connsiteX9" fmla="*/ 18473 w 55453"/>
                <a:gd name="connsiteY9" fmla="*/ 120073 h 406400"/>
                <a:gd name="connsiteX10" fmla="*/ 0 w 55453"/>
                <a:gd name="connsiteY10" fmla="*/ 27709 h 406400"/>
                <a:gd name="connsiteX11" fmla="*/ 9237 w 55453"/>
                <a:gd name="connsiteY11" fmla="*/ 0 h 406400"/>
                <a:gd name="connsiteX12" fmla="*/ 27709 w 55453"/>
                <a:gd name="connsiteY12" fmla="*/ 27709 h 406400"/>
                <a:gd name="connsiteX13" fmla="*/ 36946 w 55453"/>
                <a:gd name="connsiteY13" fmla="*/ 55418 h 406400"/>
                <a:gd name="connsiteX14" fmla="*/ 55418 w 55453"/>
                <a:gd name="connsiteY14" fmla="*/ 92364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453" h="406400">
                  <a:moveTo>
                    <a:pt x="18473" y="36946"/>
                  </a:moveTo>
                  <a:cubicBezTo>
                    <a:pt x="21552" y="70813"/>
                    <a:pt x="27709" y="104540"/>
                    <a:pt x="27709" y="138546"/>
                  </a:cubicBezTo>
                  <a:cubicBezTo>
                    <a:pt x="27709" y="184830"/>
                    <a:pt x="22482" y="230981"/>
                    <a:pt x="18473" y="277091"/>
                  </a:cubicBezTo>
                  <a:cubicBezTo>
                    <a:pt x="14269" y="325440"/>
                    <a:pt x="7769" y="359789"/>
                    <a:pt x="0" y="406400"/>
                  </a:cubicBezTo>
                  <a:cubicBezTo>
                    <a:pt x="3079" y="350982"/>
                    <a:pt x="1388" y="295092"/>
                    <a:pt x="9237" y="240146"/>
                  </a:cubicBezTo>
                  <a:cubicBezTo>
                    <a:pt x="10807" y="229157"/>
                    <a:pt x="30401" y="223206"/>
                    <a:pt x="27709" y="212437"/>
                  </a:cubicBezTo>
                  <a:cubicBezTo>
                    <a:pt x="25348" y="202992"/>
                    <a:pt x="9236" y="206279"/>
                    <a:pt x="0" y="203200"/>
                  </a:cubicBezTo>
                  <a:cubicBezTo>
                    <a:pt x="3079" y="193964"/>
                    <a:pt x="4883" y="184199"/>
                    <a:pt x="9237" y="175491"/>
                  </a:cubicBezTo>
                  <a:cubicBezTo>
                    <a:pt x="14201" y="165562"/>
                    <a:pt x="25884" y="158732"/>
                    <a:pt x="27709" y="147782"/>
                  </a:cubicBezTo>
                  <a:cubicBezTo>
                    <a:pt x="29310" y="138179"/>
                    <a:pt x="20662" y="129560"/>
                    <a:pt x="18473" y="120073"/>
                  </a:cubicBezTo>
                  <a:cubicBezTo>
                    <a:pt x="11413" y="89479"/>
                    <a:pt x="0" y="27709"/>
                    <a:pt x="0" y="27709"/>
                  </a:cubicBezTo>
                  <a:cubicBezTo>
                    <a:pt x="3079" y="18473"/>
                    <a:pt x="-499" y="0"/>
                    <a:pt x="9237" y="0"/>
                  </a:cubicBezTo>
                  <a:cubicBezTo>
                    <a:pt x="20338" y="0"/>
                    <a:pt x="22745" y="17780"/>
                    <a:pt x="27709" y="27709"/>
                  </a:cubicBezTo>
                  <a:cubicBezTo>
                    <a:pt x="32063" y="36417"/>
                    <a:pt x="32592" y="46710"/>
                    <a:pt x="36946" y="55418"/>
                  </a:cubicBezTo>
                  <a:cubicBezTo>
                    <a:pt x="57126" y="95778"/>
                    <a:pt x="55418" y="69228"/>
                    <a:pt x="55418" y="92364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6" name="Dowolny kształt 265"/>
            <p:cNvSpPr/>
            <p:nvPr/>
          </p:nvSpPr>
          <p:spPr>
            <a:xfrm>
              <a:off x="8275782" y="3101046"/>
              <a:ext cx="92363" cy="282054"/>
            </a:xfrm>
            <a:custGeom>
              <a:avLst/>
              <a:gdLst>
                <a:gd name="connsiteX0" fmla="*/ 18473 w 92363"/>
                <a:gd name="connsiteY0" fmla="*/ 39318 h 282054"/>
                <a:gd name="connsiteX1" fmla="*/ 27709 w 92363"/>
                <a:gd name="connsiteY1" fmla="*/ 103972 h 282054"/>
                <a:gd name="connsiteX2" fmla="*/ 46182 w 92363"/>
                <a:gd name="connsiteY2" fmla="*/ 159390 h 282054"/>
                <a:gd name="connsiteX3" fmla="*/ 9236 w 92363"/>
                <a:gd name="connsiteY3" fmla="*/ 205572 h 282054"/>
                <a:gd name="connsiteX4" fmla="*/ 0 w 92363"/>
                <a:gd name="connsiteY4" fmla="*/ 177863 h 282054"/>
                <a:gd name="connsiteX5" fmla="*/ 18473 w 92363"/>
                <a:gd name="connsiteY5" fmla="*/ 76263 h 282054"/>
                <a:gd name="connsiteX6" fmla="*/ 9236 w 92363"/>
                <a:gd name="connsiteY6" fmla="*/ 30081 h 282054"/>
                <a:gd name="connsiteX7" fmla="*/ 36945 w 92363"/>
                <a:gd name="connsiteY7" fmla="*/ 11609 h 282054"/>
                <a:gd name="connsiteX8" fmla="*/ 55418 w 92363"/>
                <a:gd name="connsiteY8" fmla="*/ 39318 h 282054"/>
                <a:gd name="connsiteX9" fmla="*/ 73891 w 92363"/>
                <a:gd name="connsiteY9" fmla="*/ 94736 h 282054"/>
                <a:gd name="connsiteX10" fmla="*/ 64654 w 92363"/>
                <a:gd name="connsiteY10" fmla="*/ 214809 h 282054"/>
                <a:gd name="connsiteX11" fmla="*/ 55418 w 92363"/>
                <a:gd name="connsiteY11" fmla="*/ 242518 h 282054"/>
                <a:gd name="connsiteX12" fmla="*/ 46182 w 92363"/>
                <a:gd name="connsiteY12" fmla="*/ 279463 h 282054"/>
                <a:gd name="connsiteX13" fmla="*/ 55418 w 92363"/>
                <a:gd name="connsiteY13" fmla="*/ 233281 h 282054"/>
                <a:gd name="connsiteX14" fmla="*/ 46182 w 92363"/>
                <a:gd name="connsiteY14" fmla="*/ 2372 h 282054"/>
                <a:gd name="connsiteX15" fmla="*/ 64654 w 92363"/>
                <a:gd name="connsiteY15" fmla="*/ 30081 h 282054"/>
                <a:gd name="connsiteX16" fmla="*/ 92363 w 92363"/>
                <a:gd name="connsiteY16" fmla="*/ 48554 h 282054"/>
                <a:gd name="connsiteX17" fmla="*/ 83127 w 92363"/>
                <a:gd name="connsiteY17" fmla="*/ 76263 h 282054"/>
                <a:gd name="connsiteX18" fmla="*/ 64654 w 92363"/>
                <a:gd name="connsiteY18" fmla="*/ 11609 h 28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2363" h="282054">
                  <a:moveTo>
                    <a:pt x="18473" y="39318"/>
                  </a:moveTo>
                  <a:cubicBezTo>
                    <a:pt x="21552" y="60869"/>
                    <a:pt x="22814" y="82759"/>
                    <a:pt x="27709" y="103972"/>
                  </a:cubicBezTo>
                  <a:cubicBezTo>
                    <a:pt x="32087" y="122945"/>
                    <a:pt x="46182" y="159390"/>
                    <a:pt x="46182" y="159390"/>
                  </a:cubicBezTo>
                  <a:cubicBezTo>
                    <a:pt x="44182" y="167388"/>
                    <a:pt x="41626" y="221768"/>
                    <a:pt x="9236" y="205572"/>
                  </a:cubicBezTo>
                  <a:cubicBezTo>
                    <a:pt x="528" y="201218"/>
                    <a:pt x="3079" y="187099"/>
                    <a:pt x="0" y="177863"/>
                  </a:cubicBezTo>
                  <a:cubicBezTo>
                    <a:pt x="3002" y="162853"/>
                    <a:pt x="18473" y="88073"/>
                    <a:pt x="18473" y="76263"/>
                  </a:cubicBezTo>
                  <a:cubicBezTo>
                    <a:pt x="18473" y="60564"/>
                    <a:pt x="12315" y="45475"/>
                    <a:pt x="9236" y="30081"/>
                  </a:cubicBezTo>
                  <a:cubicBezTo>
                    <a:pt x="18472" y="23924"/>
                    <a:pt x="26060" y="9432"/>
                    <a:pt x="36945" y="11609"/>
                  </a:cubicBezTo>
                  <a:cubicBezTo>
                    <a:pt x="47830" y="13786"/>
                    <a:pt x="50909" y="29174"/>
                    <a:pt x="55418" y="39318"/>
                  </a:cubicBezTo>
                  <a:cubicBezTo>
                    <a:pt x="63326" y="57112"/>
                    <a:pt x="73891" y="94736"/>
                    <a:pt x="73891" y="94736"/>
                  </a:cubicBezTo>
                  <a:cubicBezTo>
                    <a:pt x="70812" y="134760"/>
                    <a:pt x="69633" y="174976"/>
                    <a:pt x="64654" y="214809"/>
                  </a:cubicBezTo>
                  <a:cubicBezTo>
                    <a:pt x="63446" y="224470"/>
                    <a:pt x="58093" y="233157"/>
                    <a:pt x="55418" y="242518"/>
                  </a:cubicBezTo>
                  <a:cubicBezTo>
                    <a:pt x="51931" y="254724"/>
                    <a:pt x="46182" y="292157"/>
                    <a:pt x="46182" y="279463"/>
                  </a:cubicBezTo>
                  <a:cubicBezTo>
                    <a:pt x="46182" y="263764"/>
                    <a:pt x="52339" y="248675"/>
                    <a:pt x="55418" y="233281"/>
                  </a:cubicBezTo>
                  <a:cubicBezTo>
                    <a:pt x="52339" y="156311"/>
                    <a:pt x="42684" y="79324"/>
                    <a:pt x="46182" y="2372"/>
                  </a:cubicBezTo>
                  <a:cubicBezTo>
                    <a:pt x="46686" y="-8717"/>
                    <a:pt x="56805" y="22232"/>
                    <a:pt x="64654" y="30081"/>
                  </a:cubicBezTo>
                  <a:cubicBezTo>
                    <a:pt x="72503" y="37931"/>
                    <a:pt x="83127" y="42396"/>
                    <a:pt x="92363" y="48554"/>
                  </a:cubicBezTo>
                  <a:cubicBezTo>
                    <a:pt x="89284" y="57790"/>
                    <a:pt x="91475" y="81272"/>
                    <a:pt x="83127" y="76263"/>
                  </a:cubicBezTo>
                  <a:cubicBezTo>
                    <a:pt x="9011" y="31793"/>
                    <a:pt x="36666" y="25603"/>
                    <a:pt x="64654" y="11609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7" name="Dowolny kształt 266"/>
            <p:cNvSpPr/>
            <p:nvPr/>
          </p:nvSpPr>
          <p:spPr>
            <a:xfrm>
              <a:off x="8285018" y="3094182"/>
              <a:ext cx="73891" cy="332509"/>
            </a:xfrm>
            <a:custGeom>
              <a:avLst/>
              <a:gdLst>
                <a:gd name="connsiteX0" fmla="*/ 27709 w 73891"/>
                <a:gd name="connsiteY0" fmla="*/ 0 h 332509"/>
                <a:gd name="connsiteX1" fmla="*/ 73891 w 73891"/>
                <a:gd name="connsiteY1" fmla="*/ 73891 h 332509"/>
                <a:gd name="connsiteX2" fmla="*/ 55418 w 73891"/>
                <a:gd name="connsiteY2" fmla="*/ 166254 h 332509"/>
                <a:gd name="connsiteX3" fmla="*/ 36946 w 73891"/>
                <a:gd name="connsiteY3" fmla="*/ 240145 h 332509"/>
                <a:gd name="connsiteX4" fmla="*/ 18473 w 73891"/>
                <a:gd name="connsiteY4" fmla="*/ 267854 h 332509"/>
                <a:gd name="connsiteX5" fmla="*/ 0 w 73891"/>
                <a:gd name="connsiteY5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91" h="332509">
                  <a:moveTo>
                    <a:pt x="27709" y="0"/>
                  </a:moveTo>
                  <a:cubicBezTo>
                    <a:pt x="39412" y="14629"/>
                    <a:pt x="73891" y="46817"/>
                    <a:pt x="73891" y="73891"/>
                  </a:cubicBezTo>
                  <a:cubicBezTo>
                    <a:pt x="73891" y="101048"/>
                    <a:pt x="61522" y="138784"/>
                    <a:pt x="55418" y="166254"/>
                  </a:cubicBezTo>
                  <a:cubicBezTo>
                    <a:pt x="51203" y="185223"/>
                    <a:pt x="46849" y="220340"/>
                    <a:pt x="36946" y="240145"/>
                  </a:cubicBezTo>
                  <a:cubicBezTo>
                    <a:pt x="31982" y="250074"/>
                    <a:pt x="24631" y="258618"/>
                    <a:pt x="18473" y="267854"/>
                  </a:cubicBezTo>
                  <a:cubicBezTo>
                    <a:pt x="7887" y="320787"/>
                    <a:pt x="16258" y="299995"/>
                    <a:pt x="0" y="332509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8" name="Dowolny kształt 267"/>
            <p:cNvSpPr/>
            <p:nvPr/>
          </p:nvSpPr>
          <p:spPr>
            <a:xfrm>
              <a:off x="8275782" y="3001818"/>
              <a:ext cx="18473" cy="129309"/>
            </a:xfrm>
            <a:custGeom>
              <a:avLst/>
              <a:gdLst>
                <a:gd name="connsiteX0" fmla="*/ 0 w 18473"/>
                <a:gd name="connsiteY0" fmla="*/ 0 h 129309"/>
                <a:gd name="connsiteX1" fmla="*/ 9236 w 18473"/>
                <a:gd name="connsiteY1" fmla="*/ 73891 h 129309"/>
                <a:gd name="connsiteX2" fmla="*/ 18473 w 18473"/>
                <a:gd name="connsiteY2" fmla="*/ 129309 h 12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3" h="129309">
                  <a:moveTo>
                    <a:pt x="0" y="0"/>
                  </a:moveTo>
                  <a:cubicBezTo>
                    <a:pt x="3079" y="24630"/>
                    <a:pt x="5726" y="49318"/>
                    <a:pt x="9236" y="73891"/>
                  </a:cubicBezTo>
                  <a:cubicBezTo>
                    <a:pt x="11885" y="92430"/>
                    <a:pt x="18473" y="129309"/>
                    <a:pt x="18473" y="1293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9" name="Dowolny kształt 268"/>
            <p:cNvSpPr/>
            <p:nvPr/>
          </p:nvSpPr>
          <p:spPr>
            <a:xfrm>
              <a:off x="8266545" y="3352800"/>
              <a:ext cx="46207" cy="110836"/>
            </a:xfrm>
            <a:custGeom>
              <a:avLst/>
              <a:gdLst>
                <a:gd name="connsiteX0" fmla="*/ 0 w 46207"/>
                <a:gd name="connsiteY0" fmla="*/ 110836 h 110836"/>
                <a:gd name="connsiteX1" fmla="*/ 18473 w 46207"/>
                <a:gd name="connsiteY1" fmla="*/ 64655 h 110836"/>
                <a:gd name="connsiteX2" fmla="*/ 36946 w 46207"/>
                <a:gd name="connsiteY2" fmla="*/ 36945 h 110836"/>
                <a:gd name="connsiteX3" fmla="*/ 46182 w 46207"/>
                <a:gd name="connsiteY3" fmla="*/ 0 h 11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07" h="110836">
                  <a:moveTo>
                    <a:pt x="0" y="110836"/>
                  </a:moveTo>
                  <a:cubicBezTo>
                    <a:pt x="6158" y="95442"/>
                    <a:pt x="11058" y="79484"/>
                    <a:pt x="18473" y="64655"/>
                  </a:cubicBezTo>
                  <a:cubicBezTo>
                    <a:pt x="23438" y="54726"/>
                    <a:pt x="31982" y="46874"/>
                    <a:pt x="36946" y="36945"/>
                  </a:cubicBezTo>
                  <a:cubicBezTo>
                    <a:pt x="47156" y="16526"/>
                    <a:pt x="46182" y="15743"/>
                    <a:pt x="4618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0" name="Dowolny kształt 269"/>
            <p:cNvSpPr/>
            <p:nvPr/>
          </p:nvSpPr>
          <p:spPr>
            <a:xfrm>
              <a:off x="8349673" y="3232727"/>
              <a:ext cx="9238" cy="73891"/>
            </a:xfrm>
            <a:custGeom>
              <a:avLst/>
              <a:gdLst>
                <a:gd name="connsiteX0" fmla="*/ 0 w 9238"/>
                <a:gd name="connsiteY0" fmla="*/ 73891 h 73891"/>
                <a:gd name="connsiteX1" fmla="*/ 9236 w 9238"/>
                <a:gd name="connsiteY1" fmla="*/ 0 h 7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38" h="73891">
                  <a:moveTo>
                    <a:pt x="0" y="73891"/>
                  </a:moveTo>
                  <a:cubicBezTo>
                    <a:pt x="9671" y="6189"/>
                    <a:pt x="9236" y="31007"/>
                    <a:pt x="923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1" name="Dowolny kształt 270"/>
            <p:cNvSpPr/>
            <p:nvPr/>
          </p:nvSpPr>
          <p:spPr>
            <a:xfrm>
              <a:off x="8257309" y="2974109"/>
              <a:ext cx="101604" cy="212436"/>
            </a:xfrm>
            <a:custGeom>
              <a:avLst/>
              <a:gdLst>
                <a:gd name="connsiteX0" fmla="*/ 0 w 101604"/>
                <a:gd name="connsiteY0" fmla="*/ 0 h 212436"/>
                <a:gd name="connsiteX1" fmla="*/ 46182 w 101604"/>
                <a:gd name="connsiteY1" fmla="*/ 18473 h 212436"/>
                <a:gd name="connsiteX2" fmla="*/ 18473 w 101604"/>
                <a:gd name="connsiteY2" fmla="*/ 46182 h 212436"/>
                <a:gd name="connsiteX3" fmla="*/ 27709 w 101604"/>
                <a:gd name="connsiteY3" fmla="*/ 110836 h 212436"/>
                <a:gd name="connsiteX4" fmla="*/ 36946 w 101604"/>
                <a:gd name="connsiteY4" fmla="*/ 138546 h 212436"/>
                <a:gd name="connsiteX5" fmla="*/ 64655 w 101604"/>
                <a:gd name="connsiteY5" fmla="*/ 147782 h 212436"/>
                <a:gd name="connsiteX6" fmla="*/ 73891 w 101604"/>
                <a:gd name="connsiteY6" fmla="*/ 120073 h 212436"/>
                <a:gd name="connsiteX7" fmla="*/ 92364 w 101604"/>
                <a:gd name="connsiteY7" fmla="*/ 147782 h 212436"/>
                <a:gd name="connsiteX8" fmla="*/ 101600 w 101604"/>
                <a:gd name="connsiteY8" fmla="*/ 212436 h 21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604" h="212436">
                  <a:moveTo>
                    <a:pt x="0" y="0"/>
                  </a:moveTo>
                  <a:cubicBezTo>
                    <a:pt x="15394" y="6158"/>
                    <a:pt x="34458" y="6749"/>
                    <a:pt x="46182" y="18473"/>
                  </a:cubicBezTo>
                  <a:lnTo>
                    <a:pt x="18473" y="46182"/>
                  </a:lnTo>
                  <a:cubicBezTo>
                    <a:pt x="21552" y="67733"/>
                    <a:pt x="23439" y="89489"/>
                    <a:pt x="27709" y="110836"/>
                  </a:cubicBezTo>
                  <a:cubicBezTo>
                    <a:pt x="29618" y="120383"/>
                    <a:pt x="30061" y="131661"/>
                    <a:pt x="36946" y="138546"/>
                  </a:cubicBezTo>
                  <a:cubicBezTo>
                    <a:pt x="43830" y="145430"/>
                    <a:pt x="55419" y="144703"/>
                    <a:pt x="64655" y="147782"/>
                  </a:cubicBezTo>
                  <a:cubicBezTo>
                    <a:pt x="67734" y="138546"/>
                    <a:pt x="64155" y="120073"/>
                    <a:pt x="73891" y="120073"/>
                  </a:cubicBezTo>
                  <a:cubicBezTo>
                    <a:pt x="84992" y="120073"/>
                    <a:pt x="88854" y="137251"/>
                    <a:pt x="92364" y="147782"/>
                  </a:cubicBezTo>
                  <a:cubicBezTo>
                    <a:pt x="102106" y="177008"/>
                    <a:pt x="101600" y="189278"/>
                    <a:pt x="101600" y="21243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4771027" y="1235863"/>
              <a:ext cx="3845104" cy="3785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900" dirty="0"/>
                <a:t>max. </a:t>
              </a:r>
              <a:r>
                <a:rPr lang="pl-PL" sz="900" dirty="0" smtClean="0"/>
                <a:t>14 </a:t>
              </a:r>
              <a:r>
                <a:rPr lang="pl-PL" sz="900" dirty="0"/>
                <a:t>stopni w jednym biegu schodów w </a:t>
              </a:r>
              <a:r>
                <a:rPr lang="pl-PL" sz="900" dirty="0" smtClean="0"/>
                <a:t>budynkach opieki zdrowotnej</a:t>
              </a:r>
            </a:p>
            <a:p>
              <a:r>
                <a:rPr lang="pl-PL" sz="900" dirty="0" smtClean="0"/>
                <a:t>max. 17 stopni w jednym biegu schodów w innych budynkach</a:t>
              </a:r>
              <a:endParaRPr lang="pl-PL" sz="900" dirty="0"/>
            </a:p>
          </p:txBody>
        </p:sp>
      </p:grpSp>
      <p:cxnSp>
        <p:nvCxnSpPr>
          <p:cNvPr id="128" name="Łącznik prostoliniowy 127"/>
          <p:cNvCxnSpPr/>
          <p:nvPr/>
        </p:nvCxnSpPr>
        <p:spPr>
          <a:xfrm flipV="1">
            <a:off x="6079359" y="2496289"/>
            <a:ext cx="1477059" cy="91815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oliniowy 22"/>
          <p:cNvCxnSpPr/>
          <p:nvPr/>
        </p:nvCxnSpPr>
        <p:spPr>
          <a:xfrm flipH="1" flipV="1">
            <a:off x="5729727" y="3428350"/>
            <a:ext cx="2245" cy="359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oliniowy 24"/>
          <p:cNvCxnSpPr/>
          <p:nvPr/>
        </p:nvCxnSpPr>
        <p:spPr>
          <a:xfrm>
            <a:off x="5697346" y="3428350"/>
            <a:ext cx="894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/>
          <p:cNvSpPr txBox="1"/>
          <p:nvPr/>
        </p:nvSpPr>
        <p:spPr>
          <a:xfrm rot="16200000">
            <a:off x="5517438" y="3500396"/>
            <a:ext cx="310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75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35612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pl-PL" sz="2900" b="1" dirty="0" smtClean="0"/>
              <a:t>                         </a:t>
            </a:r>
            <a:r>
              <a:rPr lang="pl-PL" b="1" dirty="0" smtClean="0"/>
              <a:t>Strefa komunikacji wewnętrznej</a:t>
            </a:r>
            <a:r>
              <a:rPr lang="pl-PL" dirty="0"/>
              <a:t/>
            </a:r>
            <a:br>
              <a:rPr lang="pl-PL" dirty="0"/>
            </a:br>
            <a:r>
              <a:rPr lang="pl-PL" sz="2700" b="1" dirty="0" smtClean="0">
                <a:solidFill>
                  <a:srgbClr val="7030A0"/>
                </a:solidFill>
              </a:rPr>
              <a:t>Komunikacja pionowa – pochylnie</a:t>
            </a:r>
            <a:endParaRPr lang="pl-PL" sz="2700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475344"/>
            <a:ext cx="4739652" cy="4471135"/>
          </a:xfrm>
        </p:spPr>
        <p:txBody>
          <a:bodyPr>
            <a:normAutofit fontScale="92500" lnSpcReduction="20000"/>
          </a:bodyPr>
          <a:lstStyle/>
          <a:p>
            <a:pPr marL="179388" indent="-179388" algn="just"/>
            <a:endParaRPr lang="pl-PL" sz="1300" dirty="0"/>
          </a:p>
          <a:p>
            <a:pPr marL="0" indent="0" algn="just">
              <a:buNone/>
            </a:pPr>
            <a:r>
              <a:rPr lang="pl-PL" sz="1800" dirty="0" smtClean="0"/>
              <a:t>Pochylnie (RMI, § 70</a:t>
            </a:r>
            <a:r>
              <a:rPr lang="pl-PL" sz="1800" dirty="0"/>
              <a:t>, § </a:t>
            </a:r>
            <a:r>
              <a:rPr lang="pl-PL" sz="1800" dirty="0" smtClean="0"/>
              <a:t>71)</a:t>
            </a:r>
          </a:p>
          <a:p>
            <a:pPr marL="0" indent="0" algn="just">
              <a:buNone/>
            </a:pPr>
            <a:endParaRPr lang="pl-PL" sz="900" dirty="0" smtClean="0"/>
          </a:p>
          <a:p>
            <a:pPr marL="541338" lvl="1" indent="-276225" algn="just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300" b="1" dirty="0" smtClean="0"/>
              <a:t>Płaszczyzna jezdna</a:t>
            </a:r>
          </a:p>
          <a:p>
            <a:pPr marL="914400" lvl="2" indent="-285750" algn="just">
              <a:buFont typeface="Symbol" panose="05050102010706020507" pitchFamily="18" charset="2"/>
              <a:buChar char="-"/>
            </a:pPr>
            <a:r>
              <a:rPr lang="pl-PL" sz="1300" dirty="0" smtClean="0"/>
              <a:t>Wymiary </a:t>
            </a:r>
            <a:r>
              <a:rPr lang="pl-PL" sz="1300" dirty="0"/>
              <a:t>(długość do </a:t>
            </a:r>
            <a:r>
              <a:rPr lang="pl-PL" sz="1300" dirty="0" smtClean="0"/>
              <a:t>900cm</a:t>
            </a:r>
            <a:r>
              <a:rPr lang="pl-PL" sz="1300" dirty="0"/>
              <a:t>, szerokość </a:t>
            </a:r>
            <a:r>
              <a:rPr lang="pl-PL" sz="1300" dirty="0" smtClean="0"/>
              <a:t>120 </a:t>
            </a:r>
            <a:r>
              <a:rPr lang="pl-PL" sz="1300" dirty="0"/>
              <a:t>cm)</a:t>
            </a:r>
          </a:p>
          <a:p>
            <a:pPr marL="914400" lvl="2" indent="-285750" algn="just">
              <a:buFont typeface="Symbol" panose="05050102010706020507" pitchFamily="18" charset="2"/>
              <a:buChar char="-"/>
            </a:pPr>
            <a:r>
              <a:rPr lang="pl-PL" sz="1300" dirty="0"/>
              <a:t>Przy </a:t>
            </a:r>
            <a:r>
              <a:rPr lang="pl-PL" sz="1300" dirty="0" smtClean="0"/>
              <a:t>długości jednego biegu </a:t>
            </a:r>
            <a:r>
              <a:rPr lang="pl-PL" sz="1300" dirty="0"/>
              <a:t>&gt; </a:t>
            </a:r>
            <a:r>
              <a:rPr lang="pl-PL" sz="1300" dirty="0" smtClean="0"/>
              <a:t>900 cm - spocznik </a:t>
            </a:r>
            <a:r>
              <a:rPr lang="pl-PL" sz="1300" dirty="0"/>
              <a:t>pośredni długości </a:t>
            </a:r>
            <a:r>
              <a:rPr lang="pl-PL" sz="1300" dirty="0" smtClean="0"/>
              <a:t>min. 140 </a:t>
            </a:r>
            <a:r>
              <a:rPr lang="pl-PL" sz="1300" dirty="0"/>
              <a:t>cm</a:t>
            </a:r>
          </a:p>
          <a:p>
            <a:pPr marL="914400" lvl="2" indent="-285750" algn="just">
              <a:buFont typeface="Symbol" panose="05050102010706020507" pitchFamily="18" charset="2"/>
              <a:buChar char="-"/>
            </a:pPr>
            <a:r>
              <a:rPr lang="pl-PL" sz="1300" dirty="0"/>
              <a:t>Ograniczniki – odboje na płaszczyźnie jezdnej o wysokości  </a:t>
            </a:r>
            <a:r>
              <a:rPr lang="pl-PL" sz="1300" dirty="0" smtClean="0"/>
              <a:t>min. </a:t>
            </a:r>
            <a:r>
              <a:rPr lang="pl-PL" sz="1300" dirty="0"/>
              <a:t>7 cm</a:t>
            </a:r>
          </a:p>
          <a:p>
            <a:pPr marL="914400" lvl="2" indent="-285750" algn="just">
              <a:buFont typeface="Symbol" panose="05050102010706020507" pitchFamily="18" charset="2"/>
              <a:buChar char="-"/>
            </a:pPr>
            <a:r>
              <a:rPr lang="pl-PL" sz="1300" dirty="0"/>
              <a:t>Kąt nachylenia </a:t>
            </a:r>
            <a:r>
              <a:rPr lang="pl-PL" sz="1300" dirty="0" smtClean="0"/>
              <a:t>pochylni </a:t>
            </a:r>
            <a:r>
              <a:rPr lang="pl-PL" sz="1300" dirty="0"/>
              <a:t>przy </a:t>
            </a:r>
            <a:r>
              <a:rPr lang="pl-PL" sz="1300" dirty="0" smtClean="0"/>
              <a:t>różnicy wysokości:</a:t>
            </a:r>
            <a:endParaRPr lang="pl-PL" sz="1300" dirty="0"/>
          </a:p>
          <a:p>
            <a:pPr marL="1349375" lvl="3" indent="-177800" algn="just" defTabSz="1169988">
              <a:buFont typeface="Courier New" panose="02070309020205020404" pitchFamily="49" charset="0"/>
              <a:buChar char="o"/>
            </a:pPr>
            <a:r>
              <a:rPr lang="pl-PL" sz="1100" dirty="0"/>
              <a:t>do 15 cm &lt; 15% </a:t>
            </a:r>
          </a:p>
          <a:p>
            <a:pPr marL="1349375" lvl="3" indent="-177800" algn="just" defTabSz="1169988">
              <a:buFont typeface="Courier New" panose="02070309020205020404" pitchFamily="49" charset="0"/>
              <a:buChar char="o"/>
            </a:pPr>
            <a:r>
              <a:rPr lang="pl-PL" sz="1100" dirty="0" smtClean="0"/>
              <a:t>15-50 </a:t>
            </a:r>
            <a:r>
              <a:rPr lang="pl-PL" sz="1100" dirty="0"/>
              <a:t>cm </a:t>
            </a:r>
            <a:r>
              <a:rPr lang="pl-PL" sz="1100" dirty="0" smtClean="0"/>
              <a:t>&lt; </a:t>
            </a:r>
            <a:r>
              <a:rPr lang="pl-PL" sz="1100" dirty="0"/>
              <a:t>10%, </a:t>
            </a:r>
          </a:p>
          <a:p>
            <a:pPr marL="1349375" lvl="3" indent="-177800" algn="just" defTabSz="1169988">
              <a:buFont typeface="Courier New" panose="02070309020205020404" pitchFamily="49" charset="0"/>
              <a:buChar char="o"/>
            </a:pPr>
            <a:r>
              <a:rPr lang="pl-PL" sz="1100" dirty="0"/>
              <a:t>powyżej 50 </a:t>
            </a:r>
            <a:r>
              <a:rPr lang="pl-PL" sz="1100" dirty="0" smtClean="0"/>
              <a:t>cm </a:t>
            </a:r>
            <a:r>
              <a:rPr lang="pl-PL" sz="1100" dirty="0"/>
              <a:t>&lt;8%</a:t>
            </a:r>
            <a:endParaRPr lang="pl-PL" sz="1300" dirty="0"/>
          </a:p>
          <a:p>
            <a:pPr marL="914400" lvl="2" indent="-285750" algn="just">
              <a:buFont typeface="Symbol" panose="05050102010706020507" pitchFamily="18" charset="2"/>
              <a:buChar char="-"/>
            </a:pPr>
            <a:r>
              <a:rPr lang="pl-PL" sz="1300" dirty="0"/>
              <a:t>Podesty  </a:t>
            </a:r>
            <a:r>
              <a:rPr lang="pl-PL" sz="1300" dirty="0" smtClean="0"/>
              <a:t>końcowe, zmiany </a:t>
            </a:r>
            <a:r>
              <a:rPr lang="pl-PL" sz="1300" dirty="0"/>
              <a:t>kierunku ruchu </a:t>
            </a:r>
            <a:r>
              <a:rPr lang="pl-PL" sz="1300" dirty="0" smtClean="0"/>
              <a:t>lub poza strefą otwierania drzwi o wielkości minimum 150 </a:t>
            </a:r>
            <a:r>
              <a:rPr lang="pl-PL" sz="1300" dirty="0"/>
              <a:t>x 150 cm</a:t>
            </a:r>
          </a:p>
          <a:p>
            <a:pPr marL="541338" lvl="1" indent="-276225" algn="just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300" b="1" dirty="0"/>
              <a:t>Balustrady i poręcze</a:t>
            </a:r>
          </a:p>
          <a:p>
            <a:pPr marL="914400" lvl="2" indent="-285750" algn="just">
              <a:buFont typeface="Symbol" panose="05050102010706020507" pitchFamily="18" charset="2"/>
              <a:buChar char="-"/>
            </a:pPr>
            <a:r>
              <a:rPr lang="pl-PL" sz="1300" dirty="0"/>
              <a:t>Szerokość między poręczami 100 </a:t>
            </a:r>
            <a:r>
              <a:rPr lang="pl-PL" sz="1300" dirty="0" smtClean="0"/>
              <a:t>÷ </a:t>
            </a:r>
            <a:r>
              <a:rPr lang="pl-PL" sz="1300" dirty="0"/>
              <a:t>110 cm</a:t>
            </a:r>
          </a:p>
          <a:p>
            <a:pPr marL="914400" lvl="2" indent="-285750" algn="just">
              <a:buFont typeface="Symbol" panose="05050102010706020507" pitchFamily="18" charset="2"/>
              <a:buChar char="-"/>
            </a:pPr>
            <a:r>
              <a:rPr lang="pl-PL" sz="1300" dirty="0"/>
              <a:t>Wysokość mocowania nad  </a:t>
            </a:r>
            <a:r>
              <a:rPr lang="pl-PL" sz="1300" dirty="0" smtClean="0"/>
              <a:t>płaszczyzną ruchu - </a:t>
            </a:r>
            <a:r>
              <a:rPr lang="pl-PL" sz="1300" dirty="0"/>
              <a:t>110 cm</a:t>
            </a:r>
          </a:p>
          <a:p>
            <a:pPr marL="914400" lvl="2" indent="-285750" algn="just">
              <a:buFont typeface="Symbol" panose="05050102010706020507" pitchFamily="18" charset="2"/>
              <a:buChar char="-"/>
            </a:pPr>
            <a:r>
              <a:rPr lang="pl-PL" sz="1300" dirty="0"/>
              <a:t>Pochwyt </a:t>
            </a:r>
            <a:r>
              <a:rPr lang="pl-PL" sz="1300" dirty="0" smtClean="0"/>
              <a:t>– kształt okrągły, </a:t>
            </a:r>
            <a:r>
              <a:rPr lang="pl-PL" sz="1300" dirty="0"/>
              <a:t>wymiar </a:t>
            </a:r>
            <a:r>
              <a:rPr lang="pl-PL" sz="1300" dirty="0" smtClean="0"/>
              <a:t>3,5 ÷ 5cm, </a:t>
            </a:r>
            <a:r>
              <a:rPr lang="pl-PL" sz="1300" dirty="0"/>
              <a:t>mocowanie stabilne  w odległości &gt; 5 </a:t>
            </a:r>
            <a:r>
              <a:rPr lang="pl-PL" sz="1300" dirty="0" smtClean="0"/>
              <a:t>cm </a:t>
            </a:r>
            <a:r>
              <a:rPr lang="pl-PL" sz="1300" dirty="0"/>
              <a:t>od ściany lub przeszkody</a:t>
            </a:r>
          </a:p>
          <a:p>
            <a:pPr marL="914400" lvl="2" indent="-285750" algn="just">
              <a:buFont typeface="Symbol" panose="05050102010706020507" pitchFamily="18" charset="2"/>
              <a:buChar char="-"/>
            </a:pPr>
            <a:r>
              <a:rPr lang="pl-PL" sz="1300" dirty="0"/>
              <a:t>Balustrada pośrednia – niższa </a:t>
            </a:r>
            <a:r>
              <a:rPr lang="pl-PL" sz="1300" dirty="0" smtClean="0"/>
              <a:t> na wysokość 75 cm</a:t>
            </a:r>
            <a:endParaRPr lang="pl-PL" sz="1300" dirty="0"/>
          </a:p>
          <a:p>
            <a:pPr marL="541338" lvl="1" indent="-276225" algn="just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300" b="1" dirty="0"/>
              <a:t>Kolorystyka </a:t>
            </a:r>
          </a:p>
          <a:p>
            <a:pPr marL="914400" lvl="2" indent="-285750" algn="just">
              <a:buFont typeface="Symbol" panose="05050102010706020507" pitchFamily="18" charset="2"/>
              <a:buChar char="-"/>
            </a:pPr>
            <a:r>
              <a:rPr lang="pl-PL" sz="1300" dirty="0"/>
              <a:t>Zmiana koloru </a:t>
            </a:r>
            <a:r>
              <a:rPr lang="pl-PL" sz="1300" dirty="0" smtClean="0"/>
              <a:t>lub/i faktury w pasie o szerokości </a:t>
            </a:r>
            <a:r>
              <a:rPr lang="pl-PL" sz="1300" dirty="0"/>
              <a:t>30 cm od brzegu rampy </a:t>
            </a:r>
          </a:p>
          <a:p>
            <a:endParaRPr lang="pl-PL" dirty="0"/>
          </a:p>
        </p:txBody>
      </p:sp>
      <p:grpSp>
        <p:nvGrpSpPr>
          <p:cNvPr id="4" name="Grupa 3"/>
          <p:cNvGrpSpPr/>
          <p:nvPr/>
        </p:nvGrpSpPr>
        <p:grpSpPr>
          <a:xfrm>
            <a:off x="4348624" y="1475344"/>
            <a:ext cx="4832709" cy="4471136"/>
            <a:chOff x="3923928" y="1052736"/>
            <a:chExt cx="5166155" cy="4794994"/>
          </a:xfrm>
        </p:grpSpPr>
        <p:sp>
          <p:nvSpPr>
            <p:cNvPr id="6" name="Symbol zastępczy zawartości 2"/>
            <p:cNvSpPr txBox="1">
              <a:spLocks/>
            </p:cNvSpPr>
            <p:nvPr/>
          </p:nvSpPr>
          <p:spPr>
            <a:xfrm>
              <a:off x="3923928" y="1052736"/>
              <a:ext cx="5040560" cy="479499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Prostokąt 4"/>
            <p:cNvSpPr/>
            <p:nvPr/>
          </p:nvSpPr>
          <p:spPr>
            <a:xfrm>
              <a:off x="4499992" y="1124744"/>
              <a:ext cx="4392488" cy="4722986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7" name="Picture 2" descr="C:\Users\kagaj\Desktop\PFRON\PID\materiały\00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2023" y="1484783"/>
              <a:ext cx="5118060" cy="3838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Łącznik prostoliniowy 7"/>
            <p:cNvCxnSpPr/>
            <p:nvPr/>
          </p:nvCxnSpPr>
          <p:spPr>
            <a:xfrm>
              <a:off x="4908315" y="2024844"/>
              <a:ext cx="3804145" cy="468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oliniowy 8"/>
            <p:cNvCxnSpPr/>
            <p:nvPr/>
          </p:nvCxnSpPr>
          <p:spPr>
            <a:xfrm flipH="1" flipV="1">
              <a:off x="5724128" y="1981436"/>
              <a:ext cx="36004" cy="2308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oliniowy 9"/>
            <p:cNvCxnSpPr/>
            <p:nvPr/>
          </p:nvCxnSpPr>
          <p:spPr>
            <a:xfrm flipV="1">
              <a:off x="7168982" y="2191072"/>
              <a:ext cx="18002" cy="2012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oliniowy 10"/>
            <p:cNvCxnSpPr/>
            <p:nvPr/>
          </p:nvCxnSpPr>
          <p:spPr>
            <a:xfrm flipV="1">
              <a:off x="8136396" y="2306488"/>
              <a:ext cx="72008" cy="1864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oliniowy 11"/>
            <p:cNvCxnSpPr/>
            <p:nvPr/>
          </p:nvCxnSpPr>
          <p:spPr>
            <a:xfrm flipV="1">
              <a:off x="8658260" y="2401594"/>
              <a:ext cx="108012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oliniowy 12"/>
            <p:cNvCxnSpPr/>
            <p:nvPr/>
          </p:nvCxnSpPr>
          <p:spPr>
            <a:xfrm flipH="1" flipV="1">
              <a:off x="4932040" y="1916832"/>
              <a:ext cx="7200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ole tekstowe 13"/>
            <p:cNvSpPr txBox="1"/>
            <p:nvPr/>
          </p:nvSpPr>
          <p:spPr>
            <a:xfrm>
              <a:off x="4908315" y="1840748"/>
              <a:ext cx="3000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/>
                <a:t>90</a:t>
              </a:r>
              <a:endParaRPr lang="pl-PL" sz="900" dirty="0"/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5295831" y="1883265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/>
                <a:t>150</a:t>
              </a:r>
              <a:endParaRPr lang="pl-PL" sz="900" dirty="0"/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6077618" y="1981436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/>
                <a:t>900</a:t>
              </a:r>
              <a:endParaRPr lang="pl-PL" sz="900" dirty="0"/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6751527" y="2075656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/>
                <a:t>150</a:t>
              </a:r>
              <a:endParaRPr lang="pl-PL" sz="900" dirty="0"/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7501320" y="2161456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/>
                <a:t>900</a:t>
              </a:r>
              <a:endParaRPr lang="pl-PL" sz="900" dirty="0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8308549" y="2273633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900" dirty="0" smtClean="0"/>
                <a:t>150</a:t>
              </a:r>
              <a:endParaRPr lang="pl-PL" sz="900" dirty="0"/>
            </a:p>
          </p:txBody>
        </p:sp>
        <p:cxnSp>
          <p:nvCxnSpPr>
            <p:cNvPr id="20" name="Łącznik prostoliniowy 19"/>
            <p:cNvCxnSpPr/>
            <p:nvPr/>
          </p:nvCxnSpPr>
          <p:spPr>
            <a:xfrm flipV="1">
              <a:off x="6732240" y="2132856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oliniowy 20"/>
            <p:cNvCxnSpPr/>
            <p:nvPr/>
          </p:nvCxnSpPr>
          <p:spPr>
            <a:xfrm flipH="1" flipV="1">
              <a:off x="5177910" y="1916832"/>
              <a:ext cx="60975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5" name="Picture 3" descr="C:\Users\kagaj\Desktop\PFRON\PID\poprawione\12_pochylnia_wew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181" y="4278378"/>
              <a:ext cx="1562565" cy="1536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Strzałka w dół 23"/>
            <p:cNvSpPr/>
            <p:nvPr/>
          </p:nvSpPr>
          <p:spPr>
            <a:xfrm>
              <a:off x="7582386" y="3923052"/>
              <a:ext cx="137193" cy="312755"/>
            </a:xfrm>
            <a:prstGeom prst="downArrow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98412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pl-PL" sz="3100" b="1" dirty="0" smtClean="0"/>
              <a:t>                  </a:t>
            </a:r>
            <a:r>
              <a:rPr lang="pl-PL" b="1" dirty="0" smtClean="0"/>
              <a:t>Strefa komunikacji wewnętrznej</a:t>
            </a:r>
            <a:r>
              <a:rPr lang="pl-PL" dirty="0"/>
              <a:t/>
            </a:r>
            <a:br>
              <a:rPr lang="pl-PL" dirty="0"/>
            </a:br>
            <a:r>
              <a:rPr lang="pl-PL" sz="2700" b="1" dirty="0" smtClean="0">
                <a:solidFill>
                  <a:srgbClr val="7030A0"/>
                </a:solidFill>
              </a:rPr>
              <a:t>Komunikacja pionowa – windy</a:t>
            </a:r>
            <a:endParaRPr lang="pl-PL" sz="2700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752" y="1592796"/>
            <a:ext cx="4357972" cy="4362946"/>
          </a:xfrm>
        </p:spPr>
        <p:txBody>
          <a:bodyPr>
            <a:normAutofit fontScale="77500" lnSpcReduction="20000"/>
          </a:bodyPr>
          <a:lstStyle/>
          <a:p>
            <a:pPr marL="179388" indent="-179388">
              <a:buClr>
                <a:srgbClr val="C00000"/>
              </a:buClr>
              <a:buSzPct val="130000"/>
            </a:pPr>
            <a:r>
              <a:rPr lang="pl-PL" sz="1800" dirty="0" smtClean="0"/>
              <a:t>Wymagania dotyczące windy (RMI, §193÷195)</a:t>
            </a:r>
          </a:p>
          <a:p>
            <a:pPr marL="541338" lvl="1" indent="-276225"/>
            <a:r>
              <a:rPr lang="pl-PL" sz="1400" dirty="0" smtClean="0"/>
              <a:t>Co najmniej jeden dźwig osobowy dostosowany dla osób niepełnosprawnych </a:t>
            </a:r>
          </a:p>
          <a:p>
            <a:pPr marL="541338" lvl="1" indent="-276225"/>
            <a:r>
              <a:rPr lang="pl-PL" sz="1400" dirty="0" smtClean="0"/>
              <a:t>Szerokość drzwi 90 cm </a:t>
            </a:r>
          </a:p>
          <a:p>
            <a:pPr marL="541338" lvl="1" indent="-276225"/>
            <a:r>
              <a:rPr lang="pl-PL" sz="1400" dirty="0" smtClean="0"/>
              <a:t>Wymiary kabiny 110 x 140 (zalecane 120 x 160) wymiary netto w świetle</a:t>
            </a:r>
          </a:p>
          <a:p>
            <a:pPr marL="541338" lvl="1" indent="-276225"/>
            <a:r>
              <a:rPr lang="pl-PL" sz="1400" dirty="0" smtClean="0"/>
              <a:t>Lustro wysokie, na wprost wejścia (możliwość obserwacji drzwi przez osobę na wózkach inwalidzkich bez obracania wózka)</a:t>
            </a:r>
          </a:p>
          <a:p>
            <a:pPr marL="541338" lvl="1" indent="-276225"/>
            <a:r>
              <a:rPr lang="pl-PL" sz="1400" dirty="0" smtClean="0"/>
              <a:t>Poręcze w kabinie obustronne</a:t>
            </a:r>
          </a:p>
          <a:p>
            <a:pPr marL="541338" lvl="1" indent="-276225"/>
            <a:r>
              <a:rPr lang="pl-PL" sz="1400" dirty="0" smtClean="0"/>
              <a:t>Panel sterujący</a:t>
            </a:r>
          </a:p>
          <a:p>
            <a:pPr marL="895350" lvl="2" indent="-266700">
              <a:buFont typeface="Courier New" panose="02070309020205020404" pitchFamily="49" charset="0"/>
              <a:buChar char="o"/>
            </a:pPr>
            <a:r>
              <a:rPr lang="pl-PL" sz="1200" dirty="0" smtClean="0"/>
              <a:t>Wysokość montażu (80 ÷ 120  cm, umiejscowiony w kabinie w odległości   &gt; 50 cm od narożnika)</a:t>
            </a:r>
          </a:p>
          <a:p>
            <a:pPr marL="895350" lvl="2" indent="-266700">
              <a:buFont typeface="Courier New" panose="02070309020205020404" pitchFamily="49" charset="0"/>
              <a:buChar char="o"/>
            </a:pPr>
            <a:r>
              <a:rPr lang="pl-PL" sz="1200" dirty="0" smtClean="0"/>
              <a:t>Opisy na przyciskach wypukłe lub/i  opisane alfabetem Braille’a</a:t>
            </a:r>
          </a:p>
          <a:p>
            <a:pPr marL="895350" lvl="2" indent="-266700">
              <a:buFont typeface="Courier New" panose="02070309020205020404" pitchFamily="49" charset="0"/>
              <a:buChar char="o"/>
            </a:pPr>
            <a:r>
              <a:rPr lang="pl-PL" sz="1200" dirty="0" smtClean="0"/>
              <a:t>Duże przyciski + wyróżnienie przycisków głównych </a:t>
            </a:r>
          </a:p>
          <a:p>
            <a:pPr marL="354013" lvl="1" indent="-177800"/>
            <a:r>
              <a:rPr lang="pl-PL" sz="1400" dirty="0" smtClean="0"/>
              <a:t>Blokada zamykania drzwi automatyczna (kurtyna lub fotokomórka wielopunktowa) </a:t>
            </a:r>
          </a:p>
          <a:p>
            <a:pPr marL="354013" lvl="1" indent="-177800"/>
            <a:r>
              <a:rPr lang="pl-PL" sz="1400" dirty="0" smtClean="0"/>
              <a:t>Informacja o kierunku jazdy i wyboru piętra</a:t>
            </a:r>
          </a:p>
          <a:p>
            <a:pPr marL="895350" lvl="2" indent="-265113">
              <a:buFont typeface="Courier New" panose="02070309020205020404" pitchFamily="49" charset="0"/>
              <a:buChar char="o"/>
            </a:pPr>
            <a:r>
              <a:rPr lang="pl-PL" sz="1200" dirty="0" smtClean="0"/>
              <a:t>Wizualna  - strzałki, numery kondygnacji</a:t>
            </a:r>
          </a:p>
          <a:p>
            <a:pPr marL="895350" lvl="2" indent="-265113">
              <a:buFont typeface="Courier New" panose="02070309020205020404" pitchFamily="49" charset="0"/>
              <a:buChar char="o"/>
            </a:pPr>
            <a:r>
              <a:rPr lang="pl-PL" sz="1200" dirty="0" smtClean="0"/>
              <a:t>Akustyczna - sygnalizacja  dźwiękowa</a:t>
            </a:r>
          </a:p>
          <a:p>
            <a:pPr marL="579438" lvl="1" indent="-179388"/>
            <a:endParaRPr lang="pl-PL" sz="900" dirty="0"/>
          </a:p>
          <a:p>
            <a:pPr marL="179388" indent="-179388">
              <a:buClr>
                <a:srgbClr val="C00000"/>
              </a:buClr>
              <a:buSzPct val="130000"/>
            </a:pPr>
            <a:r>
              <a:rPr lang="pl-PL" sz="1800" dirty="0" smtClean="0"/>
              <a:t>Strefa manewrowa przed windą</a:t>
            </a:r>
          </a:p>
          <a:p>
            <a:pPr marL="452438" lvl="1" indent="-187325"/>
            <a:r>
              <a:rPr lang="pl-PL" sz="1400" dirty="0" smtClean="0"/>
              <a:t>Przestrzeń manewrowa przed drzwiami &gt; 160 cm</a:t>
            </a:r>
          </a:p>
          <a:p>
            <a:pPr marL="452438" lvl="1" indent="-187325"/>
            <a:r>
              <a:rPr lang="pl-PL" sz="1400" dirty="0" smtClean="0"/>
              <a:t>Informacja zewnętrzna dla oczekujących (kierunek jazdy, przyjazd, numer piętra)</a:t>
            </a:r>
          </a:p>
          <a:p>
            <a:pPr marL="452438" lvl="1" indent="-187325"/>
            <a:r>
              <a:rPr lang="pl-PL" sz="1400" dirty="0" smtClean="0"/>
              <a:t>Panel zewnętrzny na wysokości 120 cm od posadzki</a:t>
            </a:r>
            <a:endParaRPr lang="pl-PL" sz="1400" dirty="0"/>
          </a:p>
          <a:p>
            <a:pPr marL="579438" lvl="1" indent="-179388"/>
            <a:endParaRPr lang="pl-PL" sz="1400" dirty="0"/>
          </a:p>
          <a:p>
            <a:endParaRPr lang="pl-PL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923928" y="836712"/>
            <a:ext cx="5040560" cy="5011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680270" y="1700808"/>
            <a:ext cx="4212209" cy="4146922"/>
            <a:chOff x="4499992" y="1124744"/>
            <a:chExt cx="4392488" cy="4722986"/>
          </a:xfrm>
        </p:grpSpPr>
        <p:cxnSp>
          <p:nvCxnSpPr>
            <p:cNvPr id="39" name="Łącznik prostoliniowy 38"/>
            <p:cNvCxnSpPr/>
            <p:nvPr/>
          </p:nvCxnSpPr>
          <p:spPr>
            <a:xfrm>
              <a:off x="6228184" y="4581128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Prostokąt 6"/>
            <p:cNvSpPr/>
            <p:nvPr/>
          </p:nvSpPr>
          <p:spPr>
            <a:xfrm>
              <a:off x="4499992" y="1124744"/>
              <a:ext cx="4392488" cy="4722986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5124" name="Picture 4" descr="C:\Users\kagaj\Desktop\PFRON\PID\poprawione\01_wind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484" y="1520412"/>
              <a:ext cx="4317503" cy="3643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Prostokąt 3"/>
            <p:cNvSpPr/>
            <p:nvPr/>
          </p:nvSpPr>
          <p:spPr>
            <a:xfrm>
              <a:off x="5504475" y="1628800"/>
              <a:ext cx="78284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54013" lvl="1" indent="-177800" algn="just"/>
              <a:r>
                <a:rPr lang="pl-PL" sz="1400" dirty="0" smtClean="0"/>
                <a:t>lustro</a:t>
              </a:r>
              <a:endParaRPr lang="pl-PL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4263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pl-PL" sz="3100" b="1" dirty="0" smtClean="0"/>
              <a:t>                        </a:t>
            </a:r>
            <a:r>
              <a:rPr lang="pl-PL" b="1" dirty="0" smtClean="0"/>
              <a:t>Strefa </a:t>
            </a:r>
            <a:r>
              <a:rPr lang="pl-PL" b="1" dirty="0"/>
              <a:t>sanitarno – </a:t>
            </a:r>
            <a:r>
              <a:rPr lang="pl-PL" b="1" dirty="0" smtClean="0"/>
              <a:t>socjalna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700" b="1" dirty="0" smtClean="0">
                <a:solidFill>
                  <a:srgbClr val="7030A0"/>
                </a:solidFill>
              </a:rPr>
              <a:t>Łazienki</a:t>
            </a:r>
            <a:endParaRPr lang="pl-PL" sz="2700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84784"/>
            <a:ext cx="4824536" cy="4536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1800" dirty="0" smtClean="0"/>
              <a:t>   Wymagania (RMI, § 86)</a:t>
            </a:r>
          </a:p>
          <a:p>
            <a:pPr marL="0" indent="0">
              <a:buNone/>
            </a:pPr>
            <a:endParaRPr lang="pl-PL" sz="900" dirty="0" smtClean="0"/>
          </a:p>
          <a:p>
            <a:pPr marL="266700" lvl="2" indent="-180975">
              <a:buClr>
                <a:srgbClr val="C00000"/>
              </a:buClr>
              <a:buSzPct val="130000"/>
            </a:pPr>
            <a:r>
              <a:rPr lang="pl-PL" sz="1200" dirty="0" smtClean="0"/>
              <a:t>Oznaczenie toalety dla niepełnosprawnych odpowiednim piktogramem </a:t>
            </a:r>
          </a:p>
          <a:p>
            <a:pPr marL="266700" lvl="2" indent="-180975">
              <a:buClr>
                <a:srgbClr val="C00000"/>
              </a:buClr>
              <a:buSzPct val="130000"/>
            </a:pPr>
            <a:r>
              <a:rPr lang="pl-PL" sz="1200" dirty="0" smtClean="0"/>
              <a:t>Posadzka antypoślizgowa</a:t>
            </a:r>
          </a:p>
          <a:p>
            <a:pPr marL="266700" lvl="2" indent="-180975">
              <a:buClr>
                <a:srgbClr val="C00000"/>
              </a:buClr>
              <a:buSzPct val="130000"/>
            </a:pPr>
            <a:r>
              <a:rPr lang="pl-PL" sz="1200" dirty="0" smtClean="0"/>
              <a:t>Minimalna szerokość drzwi wejściowych (w świetle) &gt; 90 cm</a:t>
            </a:r>
          </a:p>
          <a:p>
            <a:pPr marL="266700" lvl="2" indent="-180975">
              <a:buClr>
                <a:srgbClr val="C00000"/>
              </a:buClr>
              <a:buSzPct val="130000"/>
            </a:pPr>
            <a:r>
              <a:rPr lang="pl-PL" sz="1200" dirty="0" smtClean="0"/>
              <a:t>Drzwi wyposażone w poziomy pochwyt ułatwiający zamykanie drzwi osobie poruszającej się na wózku</a:t>
            </a:r>
            <a:endParaRPr lang="pl-PL" sz="1200" dirty="0"/>
          </a:p>
          <a:p>
            <a:pPr marL="266700" lvl="2" indent="-180975">
              <a:buClr>
                <a:srgbClr val="C00000"/>
              </a:buClr>
              <a:buSzPct val="130000"/>
            </a:pPr>
            <a:r>
              <a:rPr lang="pl-PL" sz="1200" dirty="0" smtClean="0"/>
              <a:t>Wewnętrzna powierzchnia manewrowa – kwadrat o wymiarach 150 x 150 cm </a:t>
            </a:r>
          </a:p>
          <a:p>
            <a:pPr marL="266700" lvl="2" indent="-180975">
              <a:buClr>
                <a:srgbClr val="C00000"/>
              </a:buClr>
              <a:buSzPct val="130000"/>
            </a:pPr>
            <a:r>
              <a:rPr lang="pl-PL" sz="1200" dirty="0" smtClean="0"/>
              <a:t>Umywalka szerokości min 60 cm umieszczona na wysokości nie większej niż 80 cm</a:t>
            </a:r>
          </a:p>
          <a:p>
            <a:pPr marL="266700" lvl="2" indent="-180975">
              <a:buClr>
                <a:srgbClr val="C00000"/>
              </a:buClr>
              <a:buSzPct val="130000"/>
            </a:pPr>
            <a:r>
              <a:rPr lang="pl-PL" sz="1200" dirty="0" smtClean="0"/>
              <a:t>Przestrzeń pod umywalką nie mniejsza niż 65 cm</a:t>
            </a:r>
          </a:p>
          <a:p>
            <a:pPr marL="266700" lvl="2" indent="-180975">
              <a:buClr>
                <a:srgbClr val="C00000"/>
              </a:buClr>
              <a:buSzPct val="130000"/>
            </a:pPr>
            <a:r>
              <a:rPr lang="pl-PL" sz="1200" dirty="0" smtClean="0"/>
              <a:t>Lustro nad umywalką obrotowe lub o wymiarach umożliwiających przejrzenie się osobie poruszającej się na wózku inwalidzkim</a:t>
            </a:r>
          </a:p>
          <a:p>
            <a:pPr marL="266700" lvl="2" indent="-180975">
              <a:buClr>
                <a:srgbClr val="C00000"/>
              </a:buClr>
              <a:buSzPct val="130000"/>
            </a:pPr>
            <a:r>
              <a:rPr lang="pl-PL" sz="1200" dirty="0" smtClean="0"/>
              <a:t>Powierzchnia brodzika nie mniejsza niż 100 x 100 cm.</a:t>
            </a:r>
          </a:p>
          <a:p>
            <a:pPr marL="266700" lvl="2" indent="-180975">
              <a:buClr>
                <a:srgbClr val="C00000"/>
              </a:buClr>
              <a:buSzPct val="130000"/>
            </a:pPr>
            <a:r>
              <a:rPr lang="pl-PL" sz="1200" dirty="0" smtClean="0"/>
              <a:t>Składane siedzisko wewnątrz brodzika</a:t>
            </a:r>
          </a:p>
          <a:p>
            <a:pPr marL="266700" lvl="2" indent="-180975">
              <a:buClr>
                <a:srgbClr val="C00000"/>
              </a:buClr>
              <a:buSzPct val="130000"/>
            </a:pPr>
            <a:r>
              <a:rPr lang="pl-PL" sz="1200" dirty="0" smtClean="0"/>
              <a:t>Pochwyt poziomy w kabinie natryskowej</a:t>
            </a:r>
          </a:p>
          <a:p>
            <a:pPr marL="266700" lvl="2" indent="-180975">
              <a:buClr>
                <a:srgbClr val="C00000"/>
              </a:buClr>
              <a:buSzPct val="130000"/>
            </a:pPr>
            <a:r>
              <a:rPr lang="pl-PL" sz="1200" dirty="0" smtClean="0"/>
              <a:t>Pochwyty ścienne na wysokości 75 ÷ 80 cm</a:t>
            </a:r>
          </a:p>
          <a:p>
            <a:pPr marL="266700" lvl="2" indent="-180975">
              <a:buClr>
                <a:srgbClr val="C00000"/>
              </a:buClr>
              <a:buSzPct val="130000"/>
            </a:pPr>
            <a:r>
              <a:rPr lang="pl-PL" sz="1200" dirty="0" smtClean="0"/>
              <a:t>Obustronny dostęp do miski ustępowej</a:t>
            </a:r>
          </a:p>
          <a:p>
            <a:pPr marL="266700" lvl="2" indent="-180975">
              <a:buClr>
                <a:srgbClr val="C00000"/>
              </a:buClr>
              <a:buSzPct val="130000"/>
            </a:pPr>
            <a:r>
              <a:rPr lang="pl-PL" sz="1200" dirty="0" smtClean="0"/>
              <a:t>Wysokość miski ustępowej w przedziale 45 ÷ 50 cm</a:t>
            </a:r>
          </a:p>
          <a:p>
            <a:pPr marL="266700" lvl="2" indent="-180975">
              <a:buClr>
                <a:srgbClr val="C00000"/>
              </a:buClr>
              <a:buSzPct val="130000"/>
            </a:pPr>
            <a:r>
              <a:rPr lang="pl-PL" sz="1200" dirty="0" smtClean="0"/>
              <a:t>Wysokość przycisku do spłukiwania miski ustępowej w przedziale 80÷120cm</a:t>
            </a:r>
          </a:p>
          <a:p>
            <a:pPr marL="266700" lvl="2" indent="-180975">
              <a:buClr>
                <a:srgbClr val="C00000"/>
              </a:buClr>
              <a:buSzPct val="130000"/>
            </a:pPr>
            <a:r>
              <a:rPr lang="pl-PL" sz="1200" dirty="0" smtClean="0"/>
              <a:t>Gniazda elektryczne hermetyczne w odległości nie mniejszej niż 60 cm od źródła wody i nie niżej niż 40 cm nad posadzką </a:t>
            </a:r>
          </a:p>
          <a:p>
            <a:pPr marL="266700" lvl="2" indent="-180975">
              <a:buClr>
                <a:srgbClr val="C00000"/>
              </a:buClr>
              <a:buSzPct val="130000"/>
            </a:pPr>
            <a:r>
              <a:rPr lang="pl-PL" sz="1200" dirty="0" smtClean="0"/>
              <a:t>Włączniki na wysokości nie wyżej niż 120 cm nad posadzką</a:t>
            </a:r>
          </a:p>
          <a:p>
            <a:pPr marL="447675" lvl="2" indent="-273050"/>
            <a:endParaRPr lang="pl-PL" sz="1200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923928" y="836712"/>
            <a:ext cx="5040560" cy="5011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5004048" y="1744199"/>
            <a:ext cx="3960440" cy="4002906"/>
            <a:chOff x="4499992" y="1124744"/>
            <a:chExt cx="4392488" cy="4722986"/>
          </a:xfrm>
        </p:grpSpPr>
        <p:cxnSp>
          <p:nvCxnSpPr>
            <p:cNvPr id="39" name="Łącznik prostoliniowy 38"/>
            <p:cNvCxnSpPr/>
            <p:nvPr/>
          </p:nvCxnSpPr>
          <p:spPr>
            <a:xfrm>
              <a:off x="6228184" y="4581128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Prostokąt 6"/>
            <p:cNvSpPr/>
            <p:nvPr/>
          </p:nvSpPr>
          <p:spPr>
            <a:xfrm>
              <a:off x="4499992" y="1124744"/>
              <a:ext cx="4392488" cy="4722986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4098" name="Picture 2" descr="C:\Users\kagaj\Desktop\PFRON\PID\poprawione\13_toalet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174400"/>
              <a:ext cx="3549030" cy="4623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4147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4729" y="527996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pl-PL" b="1" dirty="0" smtClean="0"/>
              <a:t>                        Strefa </a:t>
            </a:r>
            <a:r>
              <a:rPr lang="pl-PL" b="1" dirty="0"/>
              <a:t>sanitarno – </a:t>
            </a:r>
            <a:r>
              <a:rPr lang="pl-PL" b="1" dirty="0" smtClean="0"/>
              <a:t>socjalna</a:t>
            </a:r>
            <a:r>
              <a:rPr lang="pl-PL" dirty="0"/>
              <a:t/>
            </a:r>
            <a:br>
              <a:rPr lang="pl-PL" dirty="0"/>
            </a:br>
            <a:r>
              <a:rPr lang="pl-PL" sz="2700" b="1" dirty="0" smtClean="0">
                <a:solidFill>
                  <a:srgbClr val="7030A0"/>
                </a:solidFill>
              </a:rPr>
              <a:t>Pokoje socjalne, kuchnie, jadalnie</a:t>
            </a:r>
            <a:endParaRPr lang="pl-PL" sz="2700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44926"/>
            <a:ext cx="5013814" cy="44323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1800" dirty="0" smtClean="0"/>
              <a:t>Wymagania dotyczące wyposażenia i aranżacji pomieszczeń:</a:t>
            </a:r>
          </a:p>
          <a:p>
            <a:pPr marL="0" indent="0">
              <a:buNone/>
            </a:pPr>
            <a:endParaRPr lang="pl-PL" sz="1000" dirty="0" smtClean="0"/>
          </a:p>
          <a:p>
            <a:pPr marL="579438" lvl="1" indent="-179388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 smtClean="0"/>
              <a:t>Szerokość drzwi w świetle ościeżnicy – 90 cm</a:t>
            </a:r>
          </a:p>
          <a:p>
            <a:pPr marL="579438" lvl="1" indent="-179388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 smtClean="0"/>
              <a:t>Powierzchnia manewrowa wewnątrz pomieszczenia, kwadrat o wymiarach 150 x 150 cm</a:t>
            </a:r>
          </a:p>
          <a:p>
            <a:pPr marL="579438" lvl="1" indent="-179388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 smtClean="0"/>
              <a:t>Szerokość przejścia/przejazdu pomiędzy szafkami a stołami – minimum 90 cm </a:t>
            </a:r>
          </a:p>
          <a:p>
            <a:pPr marL="579438" lvl="1" indent="-179388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 smtClean="0"/>
              <a:t>Górna krawędź blatów na wysokości nie większej niż 85 cm</a:t>
            </a:r>
          </a:p>
          <a:p>
            <a:pPr marL="579438" lvl="1" indent="-179388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 smtClean="0"/>
              <a:t>Spód szafek na wysokości nie mniejszej niż 30 cm (o ile lico szafek jest cofnięte o 15 cm od linii brzegu blatu kuchennego)</a:t>
            </a:r>
          </a:p>
          <a:p>
            <a:pPr marL="579438" lvl="1" indent="-179388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 smtClean="0"/>
              <a:t>Kąt otwarcia drzwiczek szafek powinien wynosić &gt; 110 stopni</a:t>
            </a:r>
          </a:p>
          <a:p>
            <a:pPr marL="579438" lvl="1" indent="-179388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 smtClean="0"/>
              <a:t>Zamontowanie piekarnika bezpośrednio pod blatem, na wysokości nie większej niż 60 cm od podłogi</a:t>
            </a:r>
          </a:p>
          <a:p>
            <a:pPr marL="579438" lvl="1" indent="-179388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 smtClean="0"/>
              <a:t>Zamontowanie zmywarki na wysokości ok. 40 cm od podłogi</a:t>
            </a:r>
          </a:p>
          <a:p>
            <a:pPr marL="579438" lvl="1" indent="-179388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/>
              <a:t>S</a:t>
            </a:r>
            <a:r>
              <a:rPr lang="pl-PL" sz="1200" dirty="0" smtClean="0"/>
              <a:t>zerokość stołów dwuosobowych &gt; 120 cm</a:t>
            </a:r>
          </a:p>
          <a:p>
            <a:pPr marL="579438" lvl="1" indent="-179388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 smtClean="0"/>
              <a:t>Gniazda i włączniki światła zainstalowane w odległości minimum 60 cm od źródła wody</a:t>
            </a:r>
          </a:p>
          <a:p>
            <a:pPr marL="579438" lvl="1" indent="-179388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/>
              <a:t>Włączniki światła na wys.&lt; 120 cm</a:t>
            </a:r>
          </a:p>
          <a:p>
            <a:pPr marL="579438" lvl="1" indent="-179388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 smtClean="0"/>
              <a:t>Posadzki</a:t>
            </a:r>
          </a:p>
          <a:p>
            <a:pPr marL="979488" lvl="2" indent="-179388">
              <a:buFont typeface="Symbol" panose="05050102010706020507" pitchFamily="18" charset="2"/>
              <a:buChar char="-"/>
            </a:pPr>
            <a:r>
              <a:rPr lang="pl-PL" sz="1200" dirty="0" smtClean="0"/>
              <a:t>Wykończenie powierzchni antypoślizgowe</a:t>
            </a:r>
          </a:p>
          <a:p>
            <a:pPr marL="979488" lvl="2" indent="-179388">
              <a:buFont typeface="Symbol" panose="05050102010706020507" pitchFamily="18" charset="2"/>
              <a:buChar char="-"/>
            </a:pPr>
            <a:r>
              <a:rPr lang="pl-PL" sz="1200" dirty="0" smtClean="0"/>
              <a:t>Materiały antyrefleksyjne</a:t>
            </a:r>
          </a:p>
          <a:p>
            <a:pPr marL="579438" lvl="1" indent="-179388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 smtClean="0"/>
              <a:t>Ściany </a:t>
            </a:r>
          </a:p>
          <a:p>
            <a:pPr marL="979488" lvl="2" indent="-179388">
              <a:buFont typeface="Symbol" panose="05050102010706020507" pitchFamily="18" charset="2"/>
              <a:buChar char="-"/>
            </a:pPr>
            <a:r>
              <a:rPr lang="pl-PL" sz="1200" dirty="0" smtClean="0"/>
              <a:t>Załamania i narożniki – ściany zaokrąglone</a:t>
            </a:r>
          </a:p>
          <a:p>
            <a:pPr marL="979488" lvl="2" indent="-179388">
              <a:buFont typeface="Symbol" panose="05050102010706020507" pitchFamily="18" charset="2"/>
              <a:buChar char="-"/>
            </a:pPr>
            <a:r>
              <a:rPr lang="pl-PL" sz="1200" dirty="0" smtClean="0"/>
              <a:t>Odboje ścienne na narożnikach</a:t>
            </a:r>
          </a:p>
          <a:p>
            <a:pPr marL="979488" lvl="2" indent="-179388">
              <a:buFont typeface="Symbol" panose="05050102010706020507" pitchFamily="18" charset="2"/>
              <a:buChar char="-"/>
            </a:pPr>
            <a:r>
              <a:rPr lang="pl-PL" sz="1200" dirty="0" smtClean="0"/>
              <a:t>Kolorystyka drzwi - kontrastowa</a:t>
            </a:r>
          </a:p>
          <a:p>
            <a:pPr marL="979488" lvl="2" indent="-179388">
              <a:buFont typeface="Symbol" panose="05050102010706020507" pitchFamily="18" charset="2"/>
              <a:buChar char="-"/>
            </a:pPr>
            <a:r>
              <a:rPr lang="pl-PL" sz="1200" dirty="0" smtClean="0"/>
              <a:t>Opisy drzwi i pomieszczeń plastyczne lub/i alfabetem Braille’a</a:t>
            </a:r>
          </a:p>
          <a:p>
            <a:pPr marL="800100" lvl="2" indent="-446088">
              <a:buNone/>
            </a:pPr>
            <a:r>
              <a:rPr lang="pl-PL" sz="1400" b="1" dirty="0" smtClean="0"/>
              <a:t>Eliminacja przeszkód : </a:t>
            </a:r>
          </a:p>
          <a:p>
            <a:pPr marL="979488" lvl="2" indent="-179388">
              <a:buFont typeface="Symbol" panose="05050102010706020507" pitchFamily="18" charset="2"/>
              <a:buChar char="-"/>
            </a:pPr>
            <a:r>
              <a:rPr lang="pl-PL" sz="1200" dirty="0" smtClean="0"/>
              <a:t>Progi o wysokości większej niż 2 cm należy zniwelować przy użyciu listew, trwale zamocowanych do podłoża</a:t>
            </a:r>
          </a:p>
          <a:p>
            <a:pPr marL="979488" lvl="2" indent="-179388"/>
            <a:endParaRPr lang="pl-PL" sz="1200" dirty="0" smtClean="0"/>
          </a:p>
        </p:txBody>
      </p:sp>
      <p:grpSp>
        <p:nvGrpSpPr>
          <p:cNvPr id="17" name="Grupa 16"/>
          <p:cNvGrpSpPr/>
          <p:nvPr/>
        </p:nvGrpSpPr>
        <p:grpSpPr>
          <a:xfrm>
            <a:off x="4788024" y="1182316"/>
            <a:ext cx="4176464" cy="4608512"/>
            <a:chOff x="3923928" y="836712"/>
            <a:chExt cx="5040560" cy="5011018"/>
          </a:xfrm>
        </p:grpSpPr>
        <p:sp>
          <p:nvSpPr>
            <p:cNvPr id="53" name="Prostokąt 52"/>
            <p:cNvSpPr/>
            <p:nvPr/>
          </p:nvSpPr>
          <p:spPr>
            <a:xfrm flipV="1">
              <a:off x="6596747" y="1370586"/>
              <a:ext cx="1610442" cy="2868321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6740763" y="1532843"/>
              <a:ext cx="1322410" cy="270606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8" name="Prostokąt 57"/>
            <p:cNvSpPr/>
            <p:nvPr/>
          </p:nvSpPr>
          <p:spPr>
            <a:xfrm>
              <a:off x="7856173" y="2914777"/>
              <a:ext cx="480179" cy="80323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7236296" y="2914777"/>
              <a:ext cx="480179" cy="80323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Symbol zastępczy zawartości 2"/>
            <p:cNvSpPr txBox="1">
              <a:spLocks/>
            </p:cNvSpPr>
            <p:nvPr/>
          </p:nvSpPr>
          <p:spPr>
            <a:xfrm>
              <a:off x="3923928" y="836712"/>
              <a:ext cx="5040560" cy="501101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Łącznik prostoliniowy 38"/>
            <p:cNvCxnSpPr/>
            <p:nvPr/>
          </p:nvCxnSpPr>
          <p:spPr>
            <a:xfrm>
              <a:off x="6223742" y="395087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Prostokąt 6"/>
            <p:cNvSpPr/>
            <p:nvPr/>
          </p:nvSpPr>
          <p:spPr>
            <a:xfrm>
              <a:off x="4499992" y="1124744"/>
              <a:ext cx="4392488" cy="4722986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4499992" y="1124744"/>
              <a:ext cx="4392488" cy="4722986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" name="Prostokąt 3"/>
            <p:cNvSpPr/>
            <p:nvPr/>
          </p:nvSpPr>
          <p:spPr>
            <a:xfrm>
              <a:off x="5004015" y="1122258"/>
              <a:ext cx="86525" cy="31006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rostokąt 4"/>
            <p:cNvSpPr/>
            <p:nvPr/>
          </p:nvSpPr>
          <p:spPr>
            <a:xfrm>
              <a:off x="4999606" y="4238903"/>
              <a:ext cx="3600400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8507360" y="1130562"/>
              <a:ext cx="94867" cy="3096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1" name="Łącznik łamany 10"/>
            <p:cNvCxnSpPr/>
            <p:nvPr/>
          </p:nvCxnSpPr>
          <p:spPr>
            <a:xfrm rot="5400000" flipH="1" flipV="1">
              <a:off x="5078187" y="3437935"/>
              <a:ext cx="1310917" cy="291026"/>
            </a:xfrm>
            <a:prstGeom prst="bentConnector3">
              <a:avLst>
                <a:gd name="adj1" fmla="val 31916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oliniowy 13"/>
            <p:cNvCxnSpPr>
              <a:endCxn id="16" idx="1"/>
            </p:cNvCxnSpPr>
            <p:nvPr/>
          </p:nvCxnSpPr>
          <p:spPr>
            <a:xfrm flipH="1" flipV="1">
              <a:off x="5103776" y="2855980"/>
              <a:ext cx="708558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Prostokąt 15"/>
            <p:cNvSpPr/>
            <p:nvPr/>
          </p:nvSpPr>
          <p:spPr>
            <a:xfrm flipV="1">
              <a:off x="5103776" y="2783972"/>
              <a:ext cx="835062" cy="144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Prostokąt 20"/>
            <p:cNvSpPr/>
            <p:nvPr/>
          </p:nvSpPr>
          <p:spPr>
            <a:xfrm flipV="1">
              <a:off x="7005796" y="3110494"/>
              <a:ext cx="1501564" cy="14925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2" name="Łącznik prostoliniowy 21"/>
            <p:cNvCxnSpPr/>
            <p:nvPr/>
          </p:nvCxnSpPr>
          <p:spPr>
            <a:xfrm>
              <a:off x="7042612" y="3276756"/>
              <a:ext cx="0" cy="94196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oliniowy 24"/>
            <p:cNvCxnSpPr/>
            <p:nvPr/>
          </p:nvCxnSpPr>
          <p:spPr>
            <a:xfrm>
              <a:off x="8460432" y="3264977"/>
              <a:ext cx="0" cy="965517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y ze strzałką 27"/>
            <p:cNvCxnSpPr/>
            <p:nvPr/>
          </p:nvCxnSpPr>
          <p:spPr>
            <a:xfrm>
              <a:off x="6182627" y="2855980"/>
              <a:ext cx="0" cy="13829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Łącznik prosty ze strzałką 31"/>
            <p:cNvCxnSpPr/>
            <p:nvPr/>
          </p:nvCxnSpPr>
          <p:spPr>
            <a:xfrm>
              <a:off x="6948264" y="3185120"/>
              <a:ext cx="0" cy="10417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ole tekstowe 36"/>
            <p:cNvSpPr txBox="1"/>
            <p:nvPr/>
          </p:nvSpPr>
          <p:spPr>
            <a:xfrm>
              <a:off x="6184699" y="2647968"/>
              <a:ext cx="4315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100" dirty="0" smtClean="0"/>
                <a:t>≥ 90</a:t>
              </a:r>
              <a:endParaRPr lang="pl-PL" sz="1100" dirty="0"/>
            </a:p>
          </p:txBody>
        </p:sp>
        <p:sp>
          <p:nvSpPr>
            <p:cNvPr id="9" name="Prostokąt 8"/>
            <p:cNvSpPr/>
            <p:nvPr/>
          </p:nvSpPr>
          <p:spPr>
            <a:xfrm rot="16200000">
              <a:off x="5877173" y="3449537"/>
              <a:ext cx="43152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100" dirty="0" smtClean="0"/>
                <a:t>&lt; 85</a:t>
              </a:r>
              <a:endParaRPr lang="pl-PL" sz="1100" dirty="0"/>
            </a:p>
          </p:txBody>
        </p:sp>
        <p:sp>
          <p:nvSpPr>
            <p:cNvPr id="13" name="Prostokąt 12"/>
            <p:cNvSpPr/>
            <p:nvPr/>
          </p:nvSpPr>
          <p:spPr>
            <a:xfrm rot="16200000">
              <a:off x="6655804" y="3547443"/>
              <a:ext cx="43152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100" dirty="0" smtClean="0"/>
                <a:t>&lt; 75</a:t>
              </a:r>
              <a:endParaRPr lang="pl-PL" sz="1100" dirty="0"/>
            </a:p>
          </p:txBody>
        </p:sp>
        <p:cxnSp>
          <p:nvCxnSpPr>
            <p:cNvPr id="20" name="Łącznik prosty ze strzałką 19"/>
            <p:cNvCxnSpPr>
              <a:stCxn id="16" idx="3"/>
            </p:cNvCxnSpPr>
            <p:nvPr/>
          </p:nvCxnSpPr>
          <p:spPr>
            <a:xfrm>
              <a:off x="5938838" y="2855980"/>
              <a:ext cx="1063535" cy="9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Łącznik prosty ze strzałką 30"/>
            <p:cNvCxnSpPr/>
            <p:nvPr/>
          </p:nvCxnSpPr>
          <p:spPr>
            <a:xfrm flipH="1" flipV="1">
              <a:off x="5938838" y="2855981"/>
              <a:ext cx="1066958" cy="9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ze strzałką 33"/>
            <p:cNvCxnSpPr/>
            <p:nvPr/>
          </p:nvCxnSpPr>
          <p:spPr>
            <a:xfrm flipV="1">
              <a:off x="6182627" y="2764571"/>
              <a:ext cx="0" cy="11529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Łącznik prosty ze strzałką 35"/>
            <p:cNvCxnSpPr/>
            <p:nvPr/>
          </p:nvCxnSpPr>
          <p:spPr>
            <a:xfrm flipV="1">
              <a:off x="6948264" y="3125240"/>
              <a:ext cx="0" cy="10784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Prostokąt 50"/>
            <p:cNvSpPr/>
            <p:nvPr/>
          </p:nvSpPr>
          <p:spPr>
            <a:xfrm>
              <a:off x="6878144" y="2034070"/>
              <a:ext cx="3289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100" dirty="0"/>
                <a:t>90</a:t>
              </a:r>
            </a:p>
          </p:txBody>
        </p:sp>
        <p:cxnSp>
          <p:nvCxnSpPr>
            <p:cNvPr id="65" name="Łącznik prosty ze strzałką 64"/>
            <p:cNvCxnSpPr/>
            <p:nvPr/>
          </p:nvCxnSpPr>
          <p:spPr>
            <a:xfrm>
              <a:off x="8063173" y="2295680"/>
              <a:ext cx="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Łącznik prosty ze strzałką 66"/>
            <p:cNvCxnSpPr/>
            <p:nvPr/>
          </p:nvCxnSpPr>
          <p:spPr>
            <a:xfrm flipH="1">
              <a:off x="6740763" y="2295680"/>
              <a:ext cx="132241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Łącznik prosty ze strzałką 70"/>
            <p:cNvCxnSpPr/>
            <p:nvPr/>
          </p:nvCxnSpPr>
          <p:spPr>
            <a:xfrm>
              <a:off x="6740763" y="2295680"/>
              <a:ext cx="132241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Prostokąt 11"/>
            <p:cNvSpPr/>
            <p:nvPr/>
          </p:nvSpPr>
          <p:spPr>
            <a:xfrm>
              <a:off x="5103776" y="2942632"/>
              <a:ext cx="762147" cy="8629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5103776" y="3749250"/>
              <a:ext cx="484356" cy="47765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5" name="Łącznik prosty ze strzałką 34"/>
            <p:cNvCxnSpPr/>
            <p:nvPr/>
          </p:nvCxnSpPr>
          <p:spPr>
            <a:xfrm flipV="1">
              <a:off x="5865923" y="3829116"/>
              <a:ext cx="0" cy="4097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Prostokąt 37"/>
            <p:cNvSpPr/>
            <p:nvPr/>
          </p:nvSpPr>
          <p:spPr>
            <a:xfrm rot="16200000">
              <a:off x="5637451" y="3927675"/>
              <a:ext cx="3289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100" dirty="0" smtClean="0"/>
                <a:t>30</a:t>
              </a:r>
              <a:endParaRPr lang="pl-PL" sz="1100" dirty="0"/>
            </a:p>
          </p:txBody>
        </p:sp>
        <p:pic>
          <p:nvPicPr>
            <p:cNvPr id="2051" name="Picture 3" descr="C:\Users\kagaj\Desktop\PFRON\PID\poprawione\8_szafka_jadalni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089" y="4496331"/>
              <a:ext cx="1271423" cy="130893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</p:pic>
        <p:sp>
          <p:nvSpPr>
            <p:cNvPr id="23" name="Strzałka w dół 22"/>
            <p:cNvSpPr/>
            <p:nvPr/>
          </p:nvSpPr>
          <p:spPr>
            <a:xfrm>
              <a:off x="5265193" y="4271284"/>
              <a:ext cx="325160" cy="400873"/>
            </a:xfrm>
            <a:prstGeom prst="downArrow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052" name="Picture 4" descr="C:\Users\kagaj\Desktop\PFRON\PID\poprawione\9_stół w jadaln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601" y="4561867"/>
              <a:ext cx="1034378" cy="1177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Prostokąt 48"/>
            <p:cNvSpPr/>
            <p:nvPr/>
          </p:nvSpPr>
          <p:spPr>
            <a:xfrm>
              <a:off x="7236296" y="3718010"/>
              <a:ext cx="45719" cy="50493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7" name="Prostokąt 56"/>
            <p:cNvSpPr/>
            <p:nvPr/>
          </p:nvSpPr>
          <p:spPr>
            <a:xfrm>
              <a:off x="7668344" y="3735608"/>
              <a:ext cx="45719" cy="50493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58"/>
            <p:cNvSpPr/>
            <p:nvPr/>
          </p:nvSpPr>
          <p:spPr>
            <a:xfrm>
              <a:off x="7857992" y="3728444"/>
              <a:ext cx="45719" cy="50493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59"/>
            <p:cNvSpPr/>
            <p:nvPr/>
          </p:nvSpPr>
          <p:spPr>
            <a:xfrm>
              <a:off x="8289911" y="3708457"/>
              <a:ext cx="45719" cy="50493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Strzałka w dół 40"/>
            <p:cNvSpPr/>
            <p:nvPr/>
          </p:nvSpPr>
          <p:spPr>
            <a:xfrm>
              <a:off x="7391315" y="4110474"/>
              <a:ext cx="325160" cy="400873"/>
            </a:xfrm>
            <a:prstGeom prst="downArrow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Prostokąt 49"/>
            <p:cNvSpPr/>
            <p:nvPr/>
          </p:nvSpPr>
          <p:spPr>
            <a:xfrm>
              <a:off x="7236296" y="3639362"/>
              <a:ext cx="477767" cy="21977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Prostokąt 61"/>
            <p:cNvSpPr/>
            <p:nvPr/>
          </p:nvSpPr>
          <p:spPr>
            <a:xfrm>
              <a:off x="7857992" y="3629313"/>
              <a:ext cx="478360" cy="21977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Prostokąt 51"/>
            <p:cNvSpPr/>
            <p:nvPr/>
          </p:nvSpPr>
          <p:spPr>
            <a:xfrm>
              <a:off x="5126923" y="4736674"/>
              <a:ext cx="669213" cy="8640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6" name="Łącznik prostoliniowy 25"/>
            <p:cNvCxnSpPr>
              <a:stCxn id="21" idx="1"/>
            </p:cNvCxnSpPr>
            <p:nvPr/>
          </p:nvCxnSpPr>
          <p:spPr>
            <a:xfrm flipH="1" flipV="1">
              <a:off x="7002373" y="2672603"/>
              <a:ext cx="3423" cy="5125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19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923928" y="1010270"/>
            <a:ext cx="5040560" cy="5011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9" name="Łącznik prostoliniowy 38"/>
          <p:cNvCxnSpPr/>
          <p:nvPr/>
        </p:nvCxnSpPr>
        <p:spPr>
          <a:xfrm>
            <a:off x="6228184" y="475468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6"/>
          <p:cNvSpPr/>
          <p:nvPr/>
        </p:nvSpPr>
        <p:spPr>
          <a:xfrm>
            <a:off x="4499992" y="1298302"/>
            <a:ext cx="4392488" cy="472298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7308304" y="1658342"/>
            <a:ext cx="1368152" cy="19442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6444208" y="5042718"/>
            <a:ext cx="2160240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szafka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644008" y="5438762"/>
            <a:ext cx="1800200" cy="3960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5148064" y="1658342"/>
            <a:ext cx="2016224" cy="1944216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040423" y="1335176"/>
            <a:ext cx="2375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przestrzeń manewrowa</a:t>
            </a:r>
          </a:p>
          <a:p>
            <a:r>
              <a:rPr lang="pl-PL" dirty="0"/>
              <a:t> 150x150cm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7602561" y="2090390"/>
            <a:ext cx="779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biurko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218986" y="5438762"/>
            <a:ext cx="650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regał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414918" y="4481791"/>
            <a:ext cx="1786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m</a:t>
            </a:r>
            <a:r>
              <a:rPr lang="pl-PL" sz="1400" dirty="0" smtClean="0"/>
              <a:t>iejscowe zawężenie </a:t>
            </a:r>
          </a:p>
          <a:p>
            <a:r>
              <a:rPr lang="pl-PL" sz="1400" dirty="0" smtClean="0"/>
              <a:t>do 90cm</a:t>
            </a:r>
            <a:endParaRPr lang="pl-PL" sz="1400" dirty="0"/>
          </a:p>
        </p:txBody>
      </p:sp>
      <p:cxnSp>
        <p:nvCxnSpPr>
          <p:cNvPr id="15" name="Łącznik prostoliniowy 14"/>
          <p:cNvCxnSpPr/>
          <p:nvPr/>
        </p:nvCxnSpPr>
        <p:spPr>
          <a:xfrm flipV="1">
            <a:off x="8316416" y="3602558"/>
            <a:ext cx="0" cy="144016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oliniowy 17"/>
          <p:cNvCxnSpPr/>
          <p:nvPr/>
        </p:nvCxnSpPr>
        <p:spPr>
          <a:xfrm>
            <a:off x="8260853" y="3515779"/>
            <a:ext cx="111125" cy="14401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oliniowy 20"/>
          <p:cNvCxnSpPr/>
          <p:nvPr/>
        </p:nvCxnSpPr>
        <p:spPr>
          <a:xfrm>
            <a:off x="8254535" y="4969032"/>
            <a:ext cx="111125" cy="14401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oliniowy 21"/>
          <p:cNvCxnSpPr/>
          <p:nvPr/>
        </p:nvCxnSpPr>
        <p:spPr>
          <a:xfrm flipV="1">
            <a:off x="5490693" y="3602558"/>
            <a:ext cx="0" cy="1860923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oliniowy 22"/>
          <p:cNvCxnSpPr/>
          <p:nvPr/>
        </p:nvCxnSpPr>
        <p:spPr>
          <a:xfrm>
            <a:off x="5435130" y="3549238"/>
            <a:ext cx="111125" cy="14401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oliniowy 23"/>
          <p:cNvCxnSpPr/>
          <p:nvPr/>
        </p:nvCxnSpPr>
        <p:spPr>
          <a:xfrm>
            <a:off x="5428812" y="5389795"/>
            <a:ext cx="111125" cy="14401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/>
          <p:cNvSpPr txBox="1"/>
          <p:nvPr/>
        </p:nvSpPr>
        <p:spPr>
          <a:xfrm rot="16200000">
            <a:off x="5107540" y="434835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120</a:t>
            </a:r>
            <a:endParaRPr lang="pl-PL" dirty="0"/>
          </a:p>
        </p:txBody>
      </p:sp>
      <p:sp>
        <p:nvSpPr>
          <p:cNvPr id="28" name="pole tekstowe 27"/>
          <p:cNvSpPr txBox="1"/>
          <p:nvPr/>
        </p:nvSpPr>
        <p:spPr>
          <a:xfrm rot="16200000">
            <a:off x="7977848" y="41377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90</a:t>
            </a:r>
            <a:endParaRPr lang="pl-PL" dirty="0"/>
          </a:p>
        </p:txBody>
      </p:sp>
      <p:pic>
        <p:nvPicPr>
          <p:cNvPr id="30" name="Picture 2" descr="C:\Users\kagaj\Desktop\PFRON\PID\człowiek_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063" y="505307"/>
            <a:ext cx="5626449" cy="421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ostokąt 13"/>
          <p:cNvSpPr/>
          <p:nvPr/>
        </p:nvSpPr>
        <p:spPr>
          <a:xfrm>
            <a:off x="4674251" y="4728012"/>
            <a:ext cx="1521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9438" lvl="1" indent="-179388" algn="just"/>
            <a:r>
              <a:rPr lang="pl-PL" sz="1200" dirty="0" smtClean="0"/>
              <a:t>przestrzeń </a:t>
            </a:r>
          </a:p>
          <a:p>
            <a:pPr marL="579438" lvl="1" indent="-179388" algn="just"/>
            <a:r>
              <a:rPr lang="pl-PL" sz="1200" dirty="0" smtClean="0"/>
              <a:t>komunikacyjna</a:t>
            </a:r>
            <a:endParaRPr lang="pl-PL" sz="1200" dirty="0"/>
          </a:p>
        </p:txBody>
      </p:sp>
      <p:sp>
        <p:nvSpPr>
          <p:cNvPr id="26" name="Tytuł 1"/>
          <p:cNvSpPr>
            <a:spLocks noGrp="1"/>
          </p:cNvSpPr>
          <p:nvPr>
            <p:ph type="title"/>
          </p:nvPr>
        </p:nvSpPr>
        <p:spPr>
          <a:xfrm>
            <a:off x="446856" y="476672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pl-PL" b="1" dirty="0" smtClean="0"/>
              <a:t>                      Strefa stanowiska pracy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700" b="1" dirty="0" smtClean="0">
                <a:solidFill>
                  <a:srgbClr val="7030A0"/>
                </a:solidFill>
              </a:rPr>
              <a:t>Pokoje biurowe</a:t>
            </a:r>
            <a:endParaRPr lang="pl-PL" sz="2700" b="1" dirty="0">
              <a:solidFill>
                <a:srgbClr val="7030A0"/>
              </a:solidFill>
            </a:endParaRPr>
          </a:p>
        </p:txBody>
      </p:sp>
      <p:sp>
        <p:nvSpPr>
          <p:cNvPr id="29" name="Symbol zastępczy zawartości 2"/>
          <p:cNvSpPr>
            <a:spLocks noGrp="1"/>
          </p:cNvSpPr>
          <p:nvPr>
            <p:ph idx="1"/>
          </p:nvPr>
        </p:nvSpPr>
        <p:spPr>
          <a:xfrm>
            <a:off x="35496" y="1298302"/>
            <a:ext cx="4464496" cy="472298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1800" dirty="0" smtClean="0"/>
              <a:t>Wymagania dotyczące wyposażenia i aranżacji pokoi biurowych</a:t>
            </a:r>
          </a:p>
          <a:p>
            <a:pPr marL="0" indent="0">
              <a:buNone/>
            </a:pPr>
            <a:endParaRPr lang="pl-PL" sz="900" dirty="0" smtClean="0"/>
          </a:p>
          <a:p>
            <a:pPr marL="579438" lvl="1" indent="-179388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 smtClean="0"/>
              <a:t>Szerokość drzwi w świetle ościeżnicy – 90 cm</a:t>
            </a:r>
          </a:p>
          <a:p>
            <a:pPr marL="579438" lvl="1" indent="-179388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 smtClean="0"/>
              <a:t>Powierzchnia manewrowa wewnątrz pomieszczenia oraz na załamaniach komunikacji (poza stanowiskiem pracy) kwadrat o wymiarach 150 x 150 cm</a:t>
            </a:r>
          </a:p>
          <a:p>
            <a:pPr marL="579438" lvl="1" indent="-179388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 smtClean="0"/>
              <a:t>Szerokość przejścia/przejazdu do stanowiska pracy minimum 120 cm </a:t>
            </a:r>
          </a:p>
          <a:p>
            <a:pPr marL="579438" lvl="1" indent="-179388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 smtClean="0"/>
              <a:t>Przy stołach i ladach wolna przestrzeń o wymiarach 90 x 90cm, pozwalająca na bezpośredni dojazd wózkiem</a:t>
            </a:r>
          </a:p>
          <a:p>
            <a:pPr marL="579438" lvl="1" indent="-179388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 smtClean="0"/>
              <a:t>Oświetlenie stanowiska pracy światłem dziennym, jeśli technologia budynku i charakter pracy na to zezwalają (proporcja powierzchni tafli szyb do powierzchni podłogi powinna wynieść nie mniej niż 1:8</a:t>
            </a:r>
            <a:r>
              <a:rPr lang="pl-PL" sz="1200" dirty="0"/>
              <a:t>) </a:t>
            </a:r>
            <a:endParaRPr lang="pl-PL" sz="1200" dirty="0" smtClean="0"/>
          </a:p>
          <a:p>
            <a:pPr marL="579438" lvl="1" indent="-179388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 smtClean="0"/>
              <a:t>Zainstalowanie </a:t>
            </a:r>
            <a:r>
              <a:rPr lang="pl-PL" sz="1200" dirty="0"/>
              <a:t>oświetlenia punktowego na blacie </a:t>
            </a:r>
            <a:r>
              <a:rPr lang="pl-PL" sz="1200" dirty="0" smtClean="0"/>
              <a:t>roboczym</a:t>
            </a:r>
          </a:p>
          <a:p>
            <a:pPr marL="579438" lvl="1" indent="-179388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 smtClean="0"/>
              <a:t>Dostępność okien  - możliwość ich obsługi przez osoby poruszające się na wózku</a:t>
            </a:r>
          </a:p>
          <a:p>
            <a:pPr marL="579438" lvl="1" indent="-179388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 smtClean="0"/>
              <a:t>Włączniki </a:t>
            </a:r>
            <a:r>
              <a:rPr lang="pl-PL" sz="1200" dirty="0"/>
              <a:t>światła na wys.&lt; 120 </a:t>
            </a:r>
            <a:r>
              <a:rPr lang="pl-PL" sz="1200" dirty="0" smtClean="0"/>
              <a:t>cm</a:t>
            </a:r>
          </a:p>
          <a:p>
            <a:pPr marL="579438" lvl="1" indent="-179388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 smtClean="0"/>
              <a:t>Gniazda wtyczkowe na wysokości 40 ÷ 110cm od podłogi</a:t>
            </a:r>
            <a:endParaRPr lang="pl-PL" sz="1200" dirty="0"/>
          </a:p>
          <a:p>
            <a:pPr marL="579438" lvl="1" indent="-179388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 smtClean="0"/>
              <a:t>Posadzki</a:t>
            </a:r>
          </a:p>
          <a:p>
            <a:pPr marL="979488" lvl="2" indent="-179388">
              <a:buFont typeface="Symbol" panose="05050102010706020507" pitchFamily="18" charset="2"/>
              <a:buChar char="-"/>
            </a:pPr>
            <a:r>
              <a:rPr lang="pl-PL" sz="1200" dirty="0" smtClean="0"/>
              <a:t>Wykończenie powierzchni - antypoślizgowe</a:t>
            </a:r>
          </a:p>
          <a:p>
            <a:pPr marL="979488" lvl="2" indent="-179388">
              <a:buFont typeface="Symbol" panose="05050102010706020507" pitchFamily="18" charset="2"/>
              <a:buChar char="-"/>
            </a:pPr>
            <a:r>
              <a:rPr lang="pl-PL" sz="1200" dirty="0" smtClean="0"/>
              <a:t>Materiały antyrefleksyjne</a:t>
            </a:r>
          </a:p>
          <a:p>
            <a:pPr marL="979488" lvl="2" indent="-179388">
              <a:buFont typeface="Symbol" panose="05050102010706020507" pitchFamily="18" charset="2"/>
              <a:buChar char="-"/>
            </a:pPr>
            <a:r>
              <a:rPr lang="pl-PL" sz="1200" dirty="0" smtClean="0"/>
              <a:t>Progi o wysokości do 2 cm</a:t>
            </a:r>
          </a:p>
          <a:p>
            <a:pPr marL="579438" lvl="1" indent="-179388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200" dirty="0" smtClean="0"/>
              <a:t>Ściany </a:t>
            </a:r>
          </a:p>
          <a:p>
            <a:pPr marL="979488" lvl="2" indent="-179388">
              <a:buFont typeface="Symbol" panose="05050102010706020507" pitchFamily="18" charset="2"/>
              <a:buChar char="-"/>
            </a:pPr>
            <a:r>
              <a:rPr lang="pl-PL" sz="1200" dirty="0" smtClean="0"/>
              <a:t>Załamania i narożniki – ściany zaokrąglone</a:t>
            </a:r>
          </a:p>
          <a:p>
            <a:pPr marL="979488" lvl="2" indent="-179388">
              <a:buFont typeface="Symbol" panose="05050102010706020507" pitchFamily="18" charset="2"/>
              <a:buChar char="-"/>
            </a:pPr>
            <a:r>
              <a:rPr lang="pl-PL" sz="1200" dirty="0" smtClean="0"/>
              <a:t>Odboje ścienne na narożnikach</a:t>
            </a:r>
          </a:p>
          <a:p>
            <a:pPr marL="979488" lvl="2" indent="-179388">
              <a:buFont typeface="Symbol" panose="05050102010706020507" pitchFamily="18" charset="2"/>
              <a:buChar char="-"/>
            </a:pPr>
            <a:r>
              <a:rPr lang="pl-PL" sz="1200" dirty="0" smtClean="0"/>
              <a:t>Kolorystyka drzwi - kontrastowa</a:t>
            </a:r>
          </a:p>
          <a:p>
            <a:pPr marL="979488" lvl="2" indent="-179388">
              <a:buFont typeface="Symbol" panose="05050102010706020507" pitchFamily="18" charset="2"/>
              <a:buChar char="-"/>
            </a:pPr>
            <a:r>
              <a:rPr lang="pl-PL" sz="1200" dirty="0" smtClean="0"/>
              <a:t>Opisy drzwi i pomieszczeń plastyczne lub/i alfabetem Braille’a</a:t>
            </a:r>
          </a:p>
        </p:txBody>
      </p:sp>
    </p:spTree>
    <p:extLst>
      <p:ext uri="{BB962C8B-B14F-4D97-AF65-F5344CB8AC3E}">
        <p14:creationId xmlns:p14="http://schemas.microsoft.com/office/powerpoint/2010/main" val="215623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3543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pl-PL" sz="3100" b="1" dirty="0" smtClean="0"/>
              <a:t>                            </a:t>
            </a:r>
            <a:r>
              <a:rPr lang="pl-PL" b="1" dirty="0" smtClean="0"/>
              <a:t>Strefa stanowiska pracy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700" b="1" dirty="0" smtClean="0">
                <a:solidFill>
                  <a:srgbClr val="7030A0"/>
                </a:solidFill>
              </a:rPr>
              <a:t>Hale przemysłowe</a:t>
            </a:r>
            <a:endParaRPr lang="pl-PL" sz="2700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12776"/>
            <a:ext cx="4899812" cy="465724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sz="2200" b="1" dirty="0" smtClean="0"/>
              <a:t>Wymagania dotyczące wyposażenia i aranżacji pomieszczeń przemysłowych</a:t>
            </a:r>
          </a:p>
          <a:p>
            <a:pPr marL="0" indent="0">
              <a:buNone/>
            </a:pPr>
            <a:endParaRPr lang="pl-PL" sz="1700" b="1" dirty="0" smtClean="0"/>
          </a:p>
          <a:p>
            <a:pPr marL="360363" lvl="1" indent="-182563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700" dirty="0" smtClean="0"/>
              <a:t>Szerokość drzwi w świetle ościeżnicy – 90 cm</a:t>
            </a:r>
          </a:p>
          <a:p>
            <a:pPr marL="360363" lvl="1" indent="-182563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700" dirty="0" smtClean="0"/>
              <a:t>Powierzchnia manewrowa wewnątrz pomieszczenia oraz na załamaniach komunikacji (poza stanowiskiem pracy) kwadrat o wymiarach 150 x 150 cm</a:t>
            </a:r>
          </a:p>
          <a:p>
            <a:pPr marL="360363" lvl="1" indent="-182563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700" dirty="0" smtClean="0"/>
              <a:t>Szerokość przejścia/przejazdu do stanowiska pracy – o szerokości minimum 120 cm </a:t>
            </a:r>
          </a:p>
          <a:p>
            <a:pPr marL="360363" lvl="1" indent="-182563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700" dirty="0" smtClean="0"/>
              <a:t>Przy stołach i ladach wolna przestrzeń o wymiarach 90 x 90cm, pozwalająca na bezpośredni dojazd wózkiem</a:t>
            </a:r>
          </a:p>
          <a:p>
            <a:pPr marL="360363" lvl="1" indent="-182563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700" dirty="0" smtClean="0"/>
              <a:t>Dostępność elementów składowanych na półkach – dla osób poruszających się na wózku - ostatnia półka na wys. 120 cm, dla osoby stojącej  - 180cm</a:t>
            </a:r>
          </a:p>
          <a:p>
            <a:pPr marL="360363" lvl="1" indent="-182563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700" dirty="0" smtClean="0"/>
              <a:t>Oświetlenie stanowiska pracy światłem dziennym, jeśli technologia budynku i charakter pracy na to zezwalają (proporcja powierzchni tafli szyb do powierzchni podłogi powinna wynosić nie mniej niż 1:8)</a:t>
            </a:r>
          </a:p>
          <a:p>
            <a:pPr marL="360363" lvl="1" indent="-182563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700" dirty="0" smtClean="0"/>
              <a:t> </a:t>
            </a:r>
            <a:r>
              <a:rPr lang="pl-PL" sz="1700" dirty="0"/>
              <a:t>Zainstalowanie oświetlenia punktowego na blacie roboczym lub na stanowisku </a:t>
            </a:r>
            <a:r>
              <a:rPr lang="pl-PL" sz="1700" dirty="0" smtClean="0"/>
              <a:t>pracy</a:t>
            </a:r>
          </a:p>
          <a:p>
            <a:pPr marL="360363" lvl="1" indent="-182563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700" dirty="0" smtClean="0"/>
              <a:t>Dostępność okien - możliwość ich obsługi przez osoby poruszające się na  wózku</a:t>
            </a:r>
          </a:p>
          <a:p>
            <a:pPr marL="360363" lvl="1" indent="-182563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700" dirty="0" smtClean="0"/>
              <a:t>Oznaczenie ciągów pieszych, ciągów jezdnych, przestrzeni składowania itp.</a:t>
            </a:r>
          </a:p>
          <a:p>
            <a:pPr marL="360363" lvl="1" indent="-182563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700" dirty="0" smtClean="0"/>
              <a:t>Podkreślania ciągów pieszych i zmian kierunków poruszania się poprzez tworzenie tzw.  ścieżek dotykowych</a:t>
            </a:r>
          </a:p>
          <a:p>
            <a:pPr marL="360363" lvl="1" indent="-182563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700" dirty="0" smtClean="0"/>
              <a:t>Wprowadzanie barier uniemożliwiających wtargnięcie na trasę przejazdu wewnętrznego transportu kołowego</a:t>
            </a:r>
          </a:p>
          <a:p>
            <a:pPr marL="360363" lvl="1" indent="-182563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700" dirty="0" smtClean="0"/>
              <a:t>Włączniki </a:t>
            </a:r>
            <a:r>
              <a:rPr lang="pl-PL" sz="1700" dirty="0"/>
              <a:t>światła na wys.&lt; 120 </a:t>
            </a:r>
            <a:r>
              <a:rPr lang="pl-PL" sz="1700" dirty="0" smtClean="0"/>
              <a:t>cm</a:t>
            </a:r>
          </a:p>
          <a:p>
            <a:pPr marL="360363" lvl="1" indent="-182563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700" dirty="0" smtClean="0"/>
              <a:t>Gniazda wtyczkowe na wysokości 40 ÷ 110cm od podłogi</a:t>
            </a:r>
            <a:endParaRPr lang="pl-PL" sz="1700" dirty="0"/>
          </a:p>
          <a:p>
            <a:pPr marL="360363" lvl="1" indent="-182563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700" dirty="0" smtClean="0"/>
              <a:t>Posadzki</a:t>
            </a:r>
          </a:p>
          <a:p>
            <a:pPr marL="1085850" lvl="2" indent="-285750">
              <a:buFont typeface="Symbol" panose="05050102010706020507" pitchFamily="18" charset="2"/>
              <a:buChar char="-"/>
            </a:pPr>
            <a:r>
              <a:rPr lang="pl-PL" sz="1700" dirty="0" smtClean="0"/>
              <a:t>Wykończenie powierzchni antypoślizgowe</a:t>
            </a:r>
          </a:p>
          <a:p>
            <a:pPr marL="1085850" lvl="2" indent="-285750">
              <a:buFont typeface="Symbol" panose="05050102010706020507" pitchFamily="18" charset="2"/>
              <a:buChar char="-"/>
            </a:pPr>
            <a:r>
              <a:rPr lang="pl-PL" sz="1700" dirty="0" smtClean="0"/>
              <a:t>Materiały antyrefleksyjne</a:t>
            </a:r>
          </a:p>
          <a:p>
            <a:pPr marL="360363" lvl="1" indent="-182563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700" dirty="0" smtClean="0"/>
              <a:t>Ściany </a:t>
            </a:r>
          </a:p>
          <a:p>
            <a:pPr marL="1085850" lvl="2" indent="-285750">
              <a:buFont typeface="Symbol" panose="05050102010706020507" pitchFamily="18" charset="2"/>
              <a:buChar char="-"/>
            </a:pPr>
            <a:r>
              <a:rPr lang="pl-PL" sz="1700" dirty="0" smtClean="0"/>
              <a:t>Załamania i narożniki – ściany zaokrąglone</a:t>
            </a:r>
          </a:p>
          <a:p>
            <a:pPr marL="1085850" lvl="2" indent="-285750">
              <a:buFont typeface="Symbol" panose="05050102010706020507" pitchFamily="18" charset="2"/>
              <a:buChar char="-"/>
            </a:pPr>
            <a:r>
              <a:rPr lang="pl-PL" sz="1700" dirty="0" smtClean="0"/>
              <a:t>Odboje ścienne na narożnikach</a:t>
            </a:r>
          </a:p>
          <a:p>
            <a:pPr marL="1085850" lvl="2" indent="-285750">
              <a:buFont typeface="Symbol" panose="05050102010706020507" pitchFamily="18" charset="2"/>
              <a:buChar char="-"/>
            </a:pPr>
            <a:r>
              <a:rPr lang="pl-PL" sz="1700" dirty="0" smtClean="0"/>
              <a:t>Kolorystyka drzwi - kontrastowa</a:t>
            </a:r>
          </a:p>
          <a:p>
            <a:pPr marL="1085850" lvl="2" indent="-285750">
              <a:buFont typeface="Symbol" panose="05050102010706020507" pitchFamily="18" charset="2"/>
              <a:buChar char="-"/>
            </a:pPr>
            <a:r>
              <a:rPr lang="pl-PL" sz="1700" dirty="0" smtClean="0"/>
              <a:t>Opisy drzwi i pomieszczeń plastyczne lub/i alfabetem Braille’a</a:t>
            </a:r>
          </a:p>
          <a:p>
            <a:pPr marL="800100" lvl="2" indent="0">
              <a:buNone/>
            </a:pPr>
            <a:endParaRPr lang="pl-PL" sz="1700" dirty="0" smtClean="0"/>
          </a:p>
          <a:p>
            <a:pPr marL="800100" lvl="2" indent="-800100">
              <a:buNone/>
            </a:pPr>
            <a:r>
              <a:rPr lang="pl-PL" sz="2200" b="1" dirty="0" smtClean="0"/>
              <a:t>Eliminacja przeszkód  i niedogodności: </a:t>
            </a:r>
          </a:p>
          <a:p>
            <a:pPr marL="1085850" lvl="2" indent="-285750">
              <a:buFont typeface="Symbol" panose="05050102010706020507" pitchFamily="18" charset="2"/>
              <a:buChar char="-"/>
            </a:pPr>
            <a:r>
              <a:rPr lang="pl-PL" sz="1700" dirty="0" smtClean="0"/>
              <a:t>Progi &gt;2 cm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4563140" y="1151615"/>
            <a:ext cx="4875677" cy="4870843"/>
            <a:chOff x="3821228" y="836712"/>
            <a:chExt cx="5626449" cy="5438247"/>
          </a:xfrm>
        </p:grpSpPr>
        <p:sp>
          <p:nvSpPr>
            <p:cNvPr id="6" name="Symbol zastępczy zawartości 2"/>
            <p:cNvSpPr txBox="1">
              <a:spLocks/>
            </p:cNvSpPr>
            <p:nvPr/>
          </p:nvSpPr>
          <p:spPr>
            <a:xfrm>
              <a:off x="3923928" y="836712"/>
              <a:ext cx="5040560" cy="501101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Łącznik prostoliniowy 38"/>
            <p:cNvCxnSpPr/>
            <p:nvPr/>
          </p:nvCxnSpPr>
          <p:spPr>
            <a:xfrm>
              <a:off x="6228184" y="4581128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Prostokąt 6"/>
            <p:cNvSpPr/>
            <p:nvPr/>
          </p:nvSpPr>
          <p:spPr>
            <a:xfrm>
              <a:off x="4499992" y="1154286"/>
              <a:ext cx="4392488" cy="4722986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7308304" y="1484784"/>
              <a:ext cx="1512168" cy="194421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5868144" y="5216237"/>
              <a:ext cx="2952328" cy="58252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tx1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4572000" y="5216237"/>
              <a:ext cx="1224136" cy="58252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5190736" y="1484784"/>
              <a:ext cx="2045560" cy="1944216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Łącznik prostoliniowy 11"/>
            <p:cNvCxnSpPr/>
            <p:nvPr/>
          </p:nvCxnSpPr>
          <p:spPr>
            <a:xfrm flipV="1">
              <a:off x="5490693" y="3429001"/>
              <a:ext cx="0" cy="1788914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oliniowy 12"/>
            <p:cNvCxnSpPr/>
            <p:nvPr/>
          </p:nvCxnSpPr>
          <p:spPr>
            <a:xfrm>
              <a:off x="5435130" y="3375680"/>
              <a:ext cx="111125" cy="14401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oliniowy 13"/>
            <p:cNvCxnSpPr/>
            <p:nvPr/>
          </p:nvCxnSpPr>
          <p:spPr>
            <a:xfrm>
              <a:off x="5435130" y="5145907"/>
              <a:ext cx="111125" cy="14401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ole tekstowe 14"/>
            <p:cNvSpPr txBox="1"/>
            <p:nvPr/>
          </p:nvSpPr>
          <p:spPr>
            <a:xfrm rot="16200000">
              <a:off x="5107540" y="4174795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120</a:t>
              </a:r>
              <a:endParaRPr lang="pl-PL" dirty="0"/>
            </a:p>
          </p:txBody>
        </p:sp>
        <p:pic>
          <p:nvPicPr>
            <p:cNvPr id="17" name="Picture 2" descr="C:\Users\kagaj\Desktop\PFRON\PID\człowiek_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821228" y="2055122"/>
              <a:ext cx="5626449" cy="4219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pole tekstowe 18"/>
            <p:cNvSpPr txBox="1"/>
            <p:nvPr/>
          </p:nvSpPr>
          <p:spPr>
            <a:xfrm>
              <a:off x="5148064" y="1161618"/>
              <a:ext cx="21341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/>
                <a:t>przestrzeń manewrowa</a:t>
              </a:r>
            </a:p>
            <a:p>
              <a:r>
                <a:rPr lang="pl-PL" sz="1600" dirty="0"/>
                <a:t> 150x150cm</a:t>
              </a:r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9" y="1460501"/>
              <a:ext cx="576065" cy="1968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pole tekstowe 4"/>
            <p:cNvSpPr txBox="1"/>
            <p:nvPr/>
          </p:nvSpPr>
          <p:spPr>
            <a:xfrm>
              <a:off x="7425238" y="1785348"/>
              <a:ext cx="12782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s</a:t>
              </a:r>
              <a:r>
                <a:rPr lang="pl-PL" dirty="0" smtClean="0"/>
                <a:t>tanowisko </a:t>
              </a:r>
            </a:p>
            <a:p>
              <a:r>
                <a:rPr lang="pl-PL" dirty="0" smtClean="0"/>
                <a:t>pracy</a:t>
              </a:r>
              <a:endParaRPr lang="pl-PL" dirty="0"/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5891379" y="5245890"/>
              <a:ext cx="2996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/>
                <a:t>m</a:t>
              </a:r>
              <a:r>
                <a:rPr lang="pl-PL" sz="1200" dirty="0" smtClean="0"/>
                <a:t>iejsce składowania </a:t>
              </a:r>
            </a:p>
            <a:p>
              <a:r>
                <a:rPr lang="pl-PL" sz="1200" dirty="0" smtClean="0"/>
                <a:t>materiałów do pracy - do wys. 120cm</a:t>
              </a:r>
              <a:endParaRPr lang="pl-PL" sz="1200" dirty="0"/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5796136" y="4693230"/>
              <a:ext cx="165618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9438" lvl="1" indent="-179388" algn="just"/>
              <a:r>
                <a:rPr lang="pl-PL" sz="1100" dirty="0"/>
                <a:t>przestrzeń </a:t>
              </a:r>
            </a:p>
            <a:p>
              <a:pPr marL="579438" lvl="1" indent="-179388" algn="just"/>
              <a:r>
                <a:rPr lang="pl-PL" sz="1100" dirty="0"/>
                <a:t>komunikacyjna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76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Plan prezentacji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412776"/>
            <a:ext cx="7272808" cy="4464497"/>
          </a:xfrm>
        </p:spPr>
        <p:txBody>
          <a:bodyPr anchor="ctr"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l-PL" sz="2200" dirty="0" smtClean="0"/>
              <a:t>Założenia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l-PL" sz="2200" dirty="0" smtClean="0"/>
              <a:t>Podstawa opracowania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l-PL" sz="2200" dirty="0" smtClean="0"/>
              <a:t>Podział na strefy</a:t>
            </a:r>
          </a:p>
          <a:p>
            <a:pPr marL="715963" lvl="1" indent="-355600">
              <a:buSzPct val="90000"/>
              <a:buFont typeface="Courier New" panose="02070309020205020404" pitchFamily="49" charset="0"/>
              <a:buChar char="o"/>
            </a:pPr>
            <a:r>
              <a:rPr lang="pl-PL" sz="1900" dirty="0" smtClean="0"/>
              <a:t>Strefa zewnętrzna miejska</a:t>
            </a:r>
          </a:p>
          <a:p>
            <a:pPr marL="715963" lvl="1" indent="-355600">
              <a:buSzPct val="90000"/>
              <a:buFont typeface="Courier New" panose="02070309020205020404" pitchFamily="49" charset="0"/>
              <a:buChar char="o"/>
            </a:pPr>
            <a:r>
              <a:rPr lang="pl-PL" sz="1900" dirty="0" smtClean="0"/>
              <a:t>Strefa </a:t>
            </a:r>
            <a:r>
              <a:rPr lang="pl-PL" sz="1900" dirty="0"/>
              <a:t>zewnętrzna w </a:t>
            </a:r>
            <a:r>
              <a:rPr lang="pl-PL" sz="1900" dirty="0" smtClean="0"/>
              <a:t>bezpośrednim sąsiedztwie </a:t>
            </a:r>
            <a:r>
              <a:rPr lang="pl-PL" sz="1900" dirty="0"/>
              <a:t>zakładu pracy</a:t>
            </a:r>
          </a:p>
          <a:p>
            <a:pPr marL="715963" lvl="1" indent="-355600">
              <a:buSzPct val="90000"/>
              <a:buFont typeface="Courier New" panose="02070309020205020404" pitchFamily="49" charset="0"/>
              <a:buChar char="o"/>
            </a:pPr>
            <a:r>
              <a:rPr lang="pl-PL" sz="1900" dirty="0" smtClean="0"/>
              <a:t>Strefa bezpośredniego wejścia </a:t>
            </a:r>
            <a:r>
              <a:rPr lang="pl-PL" sz="1900" dirty="0"/>
              <a:t>do </a:t>
            </a:r>
            <a:r>
              <a:rPr lang="pl-PL" sz="1900" dirty="0" smtClean="0"/>
              <a:t>budynku</a:t>
            </a:r>
          </a:p>
          <a:p>
            <a:pPr marL="715963" lvl="1" indent="-355600">
              <a:buSzPct val="90000"/>
              <a:buFont typeface="Courier New" panose="02070309020205020404" pitchFamily="49" charset="0"/>
              <a:buChar char="o"/>
            </a:pPr>
            <a:r>
              <a:rPr lang="pl-PL" sz="1900" dirty="0" smtClean="0"/>
              <a:t>Bezpośrednie wejście do budynku</a:t>
            </a:r>
          </a:p>
          <a:p>
            <a:pPr marL="715963" lvl="1" indent="-355600">
              <a:buSzPct val="90000"/>
              <a:buFont typeface="Courier New" panose="02070309020205020404" pitchFamily="49" charset="0"/>
              <a:buChar char="o"/>
            </a:pPr>
            <a:r>
              <a:rPr lang="pl-PL" sz="1900" dirty="0" smtClean="0"/>
              <a:t>Strefa komunikacji wewnętrznej</a:t>
            </a:r>
          </a:p>
          <a:p>
            <a:pPr marL="715963" lvl="1" indent="-355600">
              <a:buSzPct val="90000"/>
              <a:buFont typeface="Courier New" panose="02070309020205020404" pitchFamily="49" charset="0"/>
              <a:buChar char="o"/>
            </a:pPr>
            <a:r>
              <a:rPr lang="pl-PL" sz="1900" dirty="0" smtClean="0"/>
              <a:t>Strefa sanitarno – socjalna</a:t>
            </a:r>
          </a:p>
          <a:p>
            <a:pPr marL="715963" lvl="1" indent="-355600">
              <a:buSzPct val="90000"/>
              <a:buFont typeface="Courier New" panose="02070309020205020404" pitchFamily="49" charset="0"/>
              <a:buChar char="o"/>
            </a:pPr>
            <a:r>
              <a:rPr lang="pl-PL" sz="1900" dirty="0" smtClean="0"/>
              <a:t>Strefa stanowiska pracy</a:t>
            </a:r>
          </a:p>
          <a:p>
            <a:pPr marL="715963" lvl="1" indent="-355600">
              <a:buSzPct val="90000"/>
              <a:buFont typeface="Courier New" panose="02070309020205020404" pitchFamily="49" charset="0"/>
              <a:buChar char="o"/>
            </a:pPr>
            <a:r>
              <a:rPr lang="pl-PL" sz="1900" dirty="0" smtClean="0"/>
              <a:t>Strefa obsługi pomocniczej</a:t>
            </a:r>
            <a:endParaRPr lang="pl-PL" sz="1900" dirty="0"/>
          </a:p>
        </p:txBody>
      </p:sp>
    </p:spTree>
    <p:extLst>
      <p:ext uri="{BB962C8B-B14F-4D97-AF65-F5344CB8AC3E}">
        <p14:creationId xmlns:p14="http://schemas.microsoft.com/office/powerpoint/2010/main" val="973420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689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sz="3100" b="1" dirty="0" smtClean="0"/>
              <a:t>                            </a:t>
            </a:r>
            <a:r>
              <a:rPr lang="pl-PL" b="1" dirty="0" smtClean="0"/>
              <a:t>Strefa obsługi </a:t>
            </a:r>
            <a:r>
              <a:rPr lang="pl-PL" b="1" dirty="0"/>
              <a:t>pomocniczej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700" b="1" dirty="0" smtClean="0">
                <a:solidFill>
                  <a:srgbClr val="7030A0"/>
                </a:solidFill>
              </a:rPr>
              <a:t>Kadry</a:t>
            </a:r>
            <a:r>
              <a:rPr lang="pl-PL" sz="2700" b="1" dirty="0">
                <a:solidFill>
                  <a:srgbClr val="7030A0"/>
                </a:solidFill>
              </a:rPr>
              <a:t>, dział finansowy , punkt ambulatoryjny, </a:t>
            </a:r>
            <a:r>
              <a:rPr lang="pl-PL" sz="2700" b="1" dirty="0" smtClean="0">
                <a:solidFill>
                  <a:srgbClr val="7030A0"/>
                </a:solidFill>
              </a:rPr>
              <a:t>biblioteka</a:t>
            </a:r>
            <a:r>
              <a:rPr lang="pl-PL" sz="2700" b="1" dirty="0">
                <a:solidFill>
                  <a:srgbClr val="C00000"/>
                </a:solidFill>
              </a:rPr>
              <a:t/>
            </a:r>
            <a:br>
              <a:rPr lang="pl-PL" sz="2700" b="1" dirty="0">
                <a:solidFill>
                  <a:srgbClr val="C00000"/>
                </a:solidFill>
              </a:rPr>
            </a:br>
            <a:endParaRPr lang="pl-PL" sz="2700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348880"/>
            <a:ext cx="4103274" cy="2808312"/>
          </a:xfrm>
        </p:spPr>
        <p:txBody>
          <a:bodyPr>
            <a:noAutofit/>
          </a:bodyPr>
          <a:lstStyle/>
          <a:p>
            <a:pPr marL="179388" indent="-179388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30000"/>
            </a:pPr>
            <a:r>
              <a:rPr lang="pl-PL" sz="2000" dirty="0"/>
              <a:t>Działy </a:t>
            </a:r>
            <a:r>
              <a:rPr lang="pl-PL" sz="2000" dirty="0" smtClean="0"/>
              <a:t>dostępne, z wykorzystaniem zaleceń zawartych w punktach 4 i 5, dotyczących komunikacji pionowej i poziomej,</a:t>
            </a:r>
          </a:p>
          <a:p>
            <a:pPr marL="179388" indent="-179388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30000"/>
            </a:pPr>
            <a:r>
              <a:rPr lang="pl-PL" sz="2000" dirty="0" smtClean="0"/>
              <a:t>Szerokość drzwi – 90 cm (wielkość światła otworu)</a:t>
            </a:r>
          </a:p>
          <a:p>
            <a:pPr marL="179388" indent="-179388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30000"/>
            </a:pPr>
            <a:r>
              <a:rPr lang="pl-PL" sz="2000" dirty="0" smtClean="0"/>
              <a:t>Posadzki antypoślizgowe, antyrefleksyjne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pl-PL" sz="2000" dirty="0"/>
          </a:p>
        </p:txBody>
      </p:sp>
      <p:sp>
        <p:nvSpPr>
          <p:cNvPr id="4" name="Prostokąt 3"/>
          <p:cNvSpPr/>
          <p:nvPr/>
        </p:nvSpPr>
        <p:spPr>
          <a:xfrm>
            <a:off x="4644008" y="1988840"/>
            <a:ext cx="4248472" cy="385889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172" name="Picture 4" descr="C:\Users\kagaj\Desktop\PFRON\PID\ludzie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239" y="1340768"/>
            <a:ext cx="7272808" cy="5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4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Założenia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4380" y="980728"/>
            <a:ext cx="8075240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l-PL" sz="1600" dirty="0" smtClean="0"/>
          </a:p>
          <a:p>
            <a:pPr marL="0" indent="0" algn="just">
              <a:buNone/>
            </a:pPr>
            <a:r>
              <a:rPr lang="pl-PL" sz="1600" dirty="0" smtClean="0"/>
              <a:t>Poniższe </a:t>
            </a:r>
            <a:r>
              <a:rPr lang="pl-PL" sz="1600" dirty="0"/>
              <a:t>opracowanie </a:t>
            </a:r>
            <a:r>
              <a:rPr lang="pl-PL" sz="1600" dirty="0" smtClean="0"/>
              <a:t>zawiera parametry architektoniczno-urbanistyczne, które </a:t>
            </a:r>
            <a:r>
              <a:rPr lang="pl-PL" sz="1600" dirty="0"/>
              <a:t>odnoszą się do przestrzeni miejskiej ,  elementów małej architektury i budynków. </a:t>
            </a:r>
          </a:p>
          <a:p>
            <a:pPr marL="0" indent="0" algn="just">
              <a:buNone/>
            </a:pPr>
            <a:r>
              <a:rPr lang="pl-PL" sz="1600" dirty="0"/>
              <a:t>J</a:t>
            </a:r>
            <a:r>
              <a:rPr lang="pl-PL" sz="1600" dirty="0" smtClean="0"/>
              <a:t>est to materiał informacyjny ukierunkowany na pracodawców zainteresowanych zatrudnieniem osób niepełnosprawnych, </a:t>
            </a:r>
            <a:r>
              <a:rPr lang="pl-PL" sz="1600" dirty="0"/>
              <a:t>z różnymi rodzajami </a:t>
            </a:r>
            <a:r>
              <a:rPr lang="pl-PL" sz="1600" dirty="0" smtClean="0"/>
              <a:t>niepełnosprawności, jednakże z uwagi na specyfikę poszczególnych </a:t>
            </a:r>
            <a:r>
              <a:rPr lang="pl-PL" sz="1600" dirty="0" err="1" smtClean="0"/>
              <a:t>niepełnosprawnosci</a:t>
            </a:r>
            <a:r>
              <a:rPr lang="pl-PL" sz="1600" dirty="0" smtClean="0"/>
              <a:t>, materiał dotyczy przede wszystkim osób z niepełnosprawnością ruchową</a:t>
            </a:r>
            <a:r>
              <a:rPr lang="pl-PL" sz="1600" dirty="0"/>
              <a:t> </a:t>
            </a:r>
            <a:r>
              <a:rPr lang="pl-PL" sz="1600" dirty="0" smtClean="0"/>
              <a:t>i wzrokową.</a:t>
            </a:r>
          </a:p>
          <a:p>
            <a:pPr marL="0" indent="0" algn="just">
              <a:buNone/>
            </a:pPr>
            <a:r>
              <a:rPr lang="pl-PL" sz="1600" dirty="0" smtClean="0"/>
              <a:t>Przedstawione poniżej materiały stanowią wsparcie w przeprowadzeniu oceny istniejących stanowisk pracy, komunikacji ogólnej, toalet, szatni i innych pomieszczeń pomocniczych pod kątem możliwości wykorzystania/dostosowania ich do potrzeb osób niepełnosprawnych.</a:t>
            </a:r>
          </a:p>
          <a:p>
            <a:pPr marL="0" indent="0" algn="just">
              <a:buNone/>
            </a:pPr>
            <a:r>
              <a:rPr lang="pl-PL" sz="1600" dirty="0" smtClean="0"/>
              <a:t>W zakresie parametrów architektonicznych przestrzenie, w których poruszać się będą osoby z niepełnosprawnością, przedstawione są w sposób graficzny i uzupełnione o niezbędne parametry liczbowe wynikające przede wszystkim </a:t>
            </a:r>
            <a:r>
              <a:rPr lang="pl-PL" sz="1600" dirty="0"/>
              <a:t>z </a:t>
            </a:r>
            <a:r>
              <a:rPr lang="pl-PL" sz="1600" dirty="0" smtClean="0"/>
              <a:t>Rozporządzenia </a:t>
            </a:r>
            <a:r>
              <a:rPr lang="pl-PL" sz="1600" dirty="0"/>
              <a:t>Ministra Infrastruktury </a:t>
            </a:r>
            <a:r>
              <a:rPr lang="pl-PL" sz="1600" dirty="0" smtClean="0"/>
              <a:t>z </a:t>
            </a:r>
            <a:r>
              <a:rPr lang="pl-PL" sz="1600" dirty="0"/>
              <a:t>dnia 12 kwietnia 2002r. </a:t>
            </a:r>
            <a:r>
              <a:rPr lang="pl-PL" sz="1600" i="1" dirty="0"/>
              <a:t>w</a:t>
            </a:r>
            <a:r>
              <a:rPr lang="pl-PL" sz="1600" i="1" dirty="0" smtClean="0"/>
              <a:t> </a:t>
            </a:r>
            <a:r>
              <a:rPr lang="pl-PL" sz="1600" i="1" dirty="0"/>
              <a:t>sprawie w</a:t>
            </a:r>
            <a:r>
              <a:rPr lang="pl-PL" sz="1600" i="1" dirty="0" smtClean="0"/>
              <a:t>arunków </a:t>
            </a:r>
            <a:r>
              <a:rPr lang="pl-PL" sz="1600" i="1" dirty="0"/>
              <a:t>technicznych, jakim powinny odpowiadać budynki i ich </a:t>
            </a:r>
            <a:r>
              <a:rPr lang="pl-PL" sz="1600" i="1" dirty="0" smtClean="0"/>
              <a:t>usytuowanie </a:t>
            </a:r>
            <a:r>
              <a:rPr lang="pl-PL" sz="1600" dirty="0" smtClean="0"/>
              <a:t>oraz z uwagi na budowę ciała, zasięg kończyn górnych i dolnych osób w pozycji stojącej lub siedzącej, w tym też poruszającej się na wózku.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107889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Podstawa</a:t>
            </a:r>
            <a:r>
              <a:rPr lang="pl-PL" sz="3400" b="1" dirty="0" smtClean="0"/>
              <a:t> opracowania</a:t>
            </a:r>
            <a:endParaRPr lang="pl-PL" sz="3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0424" y="1412776"/>
            <a:ext cx="7283152" cy="432048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sz="2200" dirty="0" smtClean="0"/>
              <a:t>Materiał został opracowany na podstawie następujących aktów prawnych i publikacji:</a:t>
            </a:r>
          </a:p>
          <a:p>
            <a:pPr marL="0" indent="0" algn="just">
              <a:buNone/>
            </a:pPr>
            <a:endParaRPr lang="pl-PL" sz="1100" dirty="0"/>
          </a:p>
          <a:p>
            <a:pPr marL="719138" indent="-36353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l-PL" sz="1800" dirty="0" smtClean="0"/>
              <a:t>Ustawa „Prawo Budowlane” z dnia 7 lipca 1994r.,</a:t>
            </a:r>
            <a:endParaRPr lang="pl-PL" sz="1800" dirty="0"/>
          </a:p>
          <a:p>
            <a:pPr marL="719138" indent="-36353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l-PL" sz="1800" dirty="0"/>
              <a:t>Rozporządzenie Ministra Infrastruktury (dalej, w opisach zwane RMI) z dnia 12 kwietnia 2002r. </a:t>
            </a:r>
            <a:r>
              <a:rPr lang="pl-PL" sz="1800" dirty="0" smtClean="0"/>
              <a:t>w </a:t>
            </a:r>
            <a:r>
              <a:rPr lang="pl-PL" sz="1800" dirty="0"/>
              <a:t>sprawie warunków technicznych, jakim powinny odpowiadać budynki i ich usytuowanie (Dz. U. Nr 75, poz. 690 z późniejszymi zmianami). W tekście niniejszej prezentacji, przy poszczególnych punktach, które są szczegółowo omówione w w/w rozporządzeniu podany został numer </a:t>
            </a:r>
            <a:r>
              <a:rPr lang="pl-PL" sz="1800" dirty="0" smtClean="0"/>
              <a:t>paragrafu, </a:t>
            </a:r>
            <a:r>
              <a:rPr lang="pl-PL" sz="1800" dirty="0"/>
              <a:t>którego dany akapit dotyczy,</a:t>
            </a:r>
          </a:p>
          <a:p>
            <a:pPr marL="719138" indent="-36353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l-PL" sz="1800" dirty="0"/>
              <a:t>Projektowanie bez </a:t>
            </a:r>
            <a:r>
              <a:rPr lang="pl-PL" sz="1800" dirty="0" smtClean="0"/>
              <a:t>barier, Kamil Kowalski, Stowarzyszenie Przyjaciół Integracji, 2010r., </a:t>
            </a:r>
          </a:p>
          <a:p>
            <a:pPr marL="719138" indent="-36353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l-PL" sz="1800" dirty="0" smtClean="0"/>
              <a:t>Projektowanie dla wszystkich, Joanna Budny, </a:t>
            </a:r>
            <a:r>
              <a:rPr lang="pl-PL" sz="1800" dirty="0"/>
              <a:t>Stowarzyszenie Przyjaciół Integracji, </a:t>
            </a:r>
            <a:r>
              <a:rPr lang="pl-PL" sz="1800" dirty="0" smtClean="0"/>
              <a:t>2004r</a:t>
            </a:r>
            <a:r>
              <a:rPr lang="pl-PL" sz="1800" dirty="0"/>
              <a:t>., </a:t>
            </a:r>
            <a:endParaRPr lang="pl-PL" sz="1800" dirty="0" smtClean="0"/>
          </a:p>
          <a:p>
            <a:pPr marL="180975" indent="-952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pl-PL" sz="2100" dirty="0" smtClean="0"/>
              <a:t>oraz</a:t>
            </a:r>
          </a:p>
          <a:p>
            <a:pPr marL="719138" indent="-36353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l-PL" sz="1800" dirty="0"/>
              <a:t>n</a:t>
            </a:r>
            <a:r>
              <a:rPr lang="pl-PL" sz="1800" dirty="0" smtClean="0"/>
              <a:t>a podstawie wyników  ekspertyz i analiz przeprowadzonych w ramach realizacji projektu</a:t>
            </a:r>
          </a:p>
          <a:p>
            <a:pPr algn="just"/>
            <a:endParaRPr lang="pl-PL" sz="2000" dirty="0"/>
          </a:p>
          <a:p>
            <a:pPr algn="just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64858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142617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Relacja:   pracownik – zakład pracy, w aspekcie dostępności stanowiska pracy: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916832"/>
            <a:ext cx="8064896" cy="3600400"/>
          </a:xfrm>
        </p:spPr>
        <p:txBody>
          <a:bodyPr>
            <a:noAutofit/>
          </a:bodyPr>
          <a:lstStyle/>
          <a:p>
            <a:pPr marL="93662" indent="0">
              <a:spcBef>
                <a:spcPts val="0"/>
              </a:spcBef>
              <a:spcAft>
                <a:spcPts val="600"/>
              </a:spcAft>
              <a:buSzPct val="90000"/>
              <a:buNone/>
            </a:pPr>
            <a:r>
              <a:rPr lang="pl-PL" sz="2000" dirty="0"/>
              <a:t>W</a:t>
            </a:r>
            <a:r>
              <a:rPr lang="pl-PL" sz="2000" dirty="0" smtClean="0"/>
              <a:t> podziale na strefy :</a:t>
            </a:r>
          </a:p>
          <a:p>
            <a:pPr marL="449263" indent="-268288">
              <a:spcBef>
                <a:spcPts val="0"/>
              </a:spcBef>
              <a:spcAft>
                <a:spcPts val="600"/>
              </a:spcAft>
              <a:buSzPct val="90000"/>
              <a:buFont typeface="+mj-lt"/>
              <a:buAutoNum type="arabicPeriod"/>
            </a:pPr>
            <a:r>
              <a:rPr lang="pl-PL" sz="2000" dirty="0" smtClean="0"/>
              <a:t>zewnętrzna miejska</a:t>
            </a:r>
          </a:p>
          <a:p>
            <a:pPr marL="449263" indent="-268288">
              <a:spcBef>
                <a:spcPts val="0"/>
              </a:spcBef>
              <a:spcAft>
                <a:spcPts val="600"/>
              </a:spcAft>
              <a:buSzPct val="90000"/>
              <a:buFont typeface="+mj-lt"/>
              <a:buAutoNum type="arabicPeriod"/>
            </a:pPr>
            <a:r>
              <a:rPr lang="pl-PL" sz="2000" dirty="0" smtClean="0"/>
              <a:t>zewnętrzna w sąsiedztwie zakładu pracy</a:t>
            </a:r>
          </a:p>
          <a:p>
            <a:pPr marL="449263" indent="-268288">
              <a:spcBef>
                <a:spcPts val="0"/>
              </a:spcBef>
              <a:spcAft>
                <a:spcPts val="600"/>
              </a:spcAft>
              <a:buSzPct val="90000"/>
              <a:buFont typeface="+mj-lt"/>
              <a:buAutoNum type="arabicPeriod"/>
            </a:pPr>
            <a:r>
              <a:rPr lang="pl-PL" sz="2000" dirty="0" smtClean="0"/>
              <a:t>bezpośredniego wejścia do budynku</a:t>
            </a:r>
          </a:p>
          <a:p>
            <a:pPr marL="449263" indent="-268288">
              <a:spcBef>
                <a:spcPts val="0"/>
              </a:spcBef>
              <a:spcAft>
                <a:spcPts val="600"/>
              </a:spcAft>
              <a:buSzPct val="90000"/>
              <a:buFont typeface="+mj-lt"/>
              <a:buAutoNum type="arabicPeriod"/>
            </a:pPr>
            <a:r>
              <a:rPr lang="pl-PL" sz="2000" dirty="0" smtClean="0"/>
              <a:t>komunikacji wewnętrznej poziomej</a:t>
            </a:r>
          </a:p>
          <a:p>
            <a:pPr marL="449263" indent="-268288">
              <a:spcBef>
                <a:spcPts val="0"/>
              </a:spcBef>
              <a:spcAft>
                <a:spcPts val="600"/>
              </a:spcAft>
              <a:buSzPct val="90000"/>
              <a:buFont typeface="+mj-lt"/>
              <a:buAutoNum type="arabicPeriod"/>
            </a:pPr>
            <a:r>
              <a:rPr lang="pl-PL" sz="2000" dirty="0" smtClean="0"/>
              <a:t>komunikacji wewnętrznej pionowej</a:t>
            </a:r>
          </a:p>
          <a:p>
            <a:pPr marL="449263" indent="-268288">
              <a:spcBef>
                <a:spcPts val="0"/>
              </a:spcBef>
              <a:spcAft>
                <a:spcPts val="600"/>
              </a:spcAft>
              <a:buSzPct val="90000"/>
              <a:buFont typeface="+mj-lt"/>
              <a:buAutoNum type="arabicPeriod"/>
            </a:pPr>
            <a:r>
              <a:rPr lang="pl-PL" sz="2000" dirty="0" err="1" smtClean="0"/>
              <a:t>sanitarno</a:t>
            </a:r>
            <a:r>
              <a:rPr lang="pl-PL" sz="2000" dirty="0" smtClean="0"/>
              <a:t> – socjalna (łazienki, szatnie </a:t>
            </a:r>
            <a:r>
              <a:rPr lang="pl-PL" sz="2000" dirty="0"/>
              <a:t>pokój socjalny, kuchenka</a:t>
            </a:r>
            <a:r>
              <a:rPr lang="pl-PL" sz="2000" dirty="0" smtClean="0"/>
              <a:t>)</a:t>
            </a:r>
          </a:p>
          <a:p>
            <a:pPr marL="449263" indent="-268288">
              <a:spcBef>
                <a:spcPts val="0"/>
              </a:spcBef>
              <a:spcAft>
                <a:spcPts val="600"/>
              </a:spcAft>
              <a:buSzPct val="90000"/>
              <a:buFont typeface="+mj-lt"/>
              <a:buAutoNum type="arabicPeriod"/>
            </a:pPr>
            <a:r>
              <a:rPr lang="pl-PL" sz="2000" dirty="0" smtClean="0"/>
              <a:t>stanowiska pracy</a:t>
            </a:r>
          </a:p>
          <a:p>
            <a:pPr marL="449263" indent="-268288">
              <a:spcBef>
                <a:spcPts val="0"/>
              </a:spcBef>
              <a:spcAft>
                <a:spcPts val="600"/>
              </a:spcAft>
              <a:buSzPct val="90000"/>
              <a:buFont typeface="+mj-lt"/>
              <a:buAutoNum type="arabicPeriod"/>
            </a:pPr>
            <a:r>
              <a:rPr lang="pl-PL" sz="2000" dirty="0" smtClean="0"/>
              <a:t>obsługi pomocniczej (kadry, stołówka, punkt ambulatoryjny, biblioteka)</a:t>
            </a:r>
          </a:p>
          <a:p>
            <a:pPr marL="0" indent="0">
              <a:buNone/>
            </a:pPr>
            <a:endParaRPr lang="pl-PL" sz="2000" dirty="0" smtClean="0"/>
          </a:p>
          <a:p>
            <a:endParaRPr lang="pl-PL" sz="2000" dirty="0" smtClean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9819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6799" y="548680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pl-PL" b="1" dirty="0" smtClean="0"/>
              <a:t>                   Strefa zewnętrzna miejska                        </a:t>
            </a:r>
            <a:br>
              <a:rPr lang="pl-PL" b="1" dirty="0" smtClean="0"/>
            </a:br>
            <a:r>
              <a:rPr lang="pl-PL" sz="2700" b="1" dirty="0" smtClean="0">
                <a:solidFill>
                  <a:srgbClr val="7030A0"/>
                </a:solidFill>
              </a:rPr>
              <a:t>Przystanek komunikacji miejskiej</a:t>
            </a:r>
            <a:endParaRPr lang="pl-PL" sz="2700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599055"/>
            <a:ext cx="4032448" cy="4343559"/>
          </a:xfrm>
        </p:spPr>
        <p:txBody>
          <a:bodyPr>
            <a:normAutofit lnSpcReduction="10000"/>
          </a:bodyPr>
          <a:lstStyle/>
          <a:p>
            <a:pPr marL="179388" indent="-179388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30000"/>
            </a:pPr>
            <a:r>
              <a:rPr lang="pl-PL" sz="1400" dirty="0"/>
              <a:t>Pozostawienie wolnej przestrzeni manewrowej w bezpośrednim sąsiedztwie strefy wejścia do pojazdów komunikacji miejskiej (150 </a:t>
            </a:r>
            <a:r>
              <a:rPr lang="pl-PL" sz="1400" dirty="0" smtClean="0"/>
              <a:t> x </a:t>
            </a:r>
            <a:r>
              <a:rPr lang="pl-PL" sz="1400" dirty="0"/>
              <a:t>150 cm),</a:t>
            </a:r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30000"/>
            </a:pPr>
            <a:r>
              <a:rPr lang="pl-PL" sz="1400" dirty="0"/>
              <a:t>Przejście/przejazd przez przystanek - minimalna szerokość 120 cm (możliwe lokalnie przewężenie na długości 150 cm nie mniej niż 90 cm szerokości),</a:t>
            </a:r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30000"/>
            </a:pPr>
            <a:r>
              <a:rPr lang="pl-PL" sz="1400" dirty="0"/>
              <a:t>Ustawianie wiat, osłon, słupków informacyjnych poza strefą wsiadania do pojazdów komunikacji miejskiej i poza przejściem/przejazdem,</a:t>
            </a:r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30000"/>
            </a:pPr>
            <a:r>
              <a:rPr lang="pl-PL" sz="1400" dirty="0"/>
              <a:t>Rozmieszczanie elementów małej architektury (śmietniki, donice, skrzynie z piaskiem) w sposób nie ograniczający możliwości przemieszczania się i korzystania z przystanku,</a:t>
            </a:r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30000"/>
            </a:pPr>
            <a:r>
              <a:rPr lang="pl-PL" sz="1400" dirty="0"/>
              <a:t>Umieszczanie różnych elementów informacyjnych (</a:t>
            </a:r>
            <a:r>
              <a:rPr lang="pl-PL" sz="1400" dirty="0" smtClean="0"/>
              <a:t>czytelnych, pisanych dużą czcionką) </a:t>
            </a:r>
            <a:r>
              <a:rPr lang="pl-PL" sz="1400" dirty="0"/>
              <a:t>w zasięgu wzroku osób niepełnosprawnych, </a:t>
            </a:r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30000"/>
            </a:pPr>
            <a:r>
              <a:rPr lang="pl-PL" sz="1400" dirty="0" smtClean="0"/>
              <a:t>Oznaczanie piktogramami umieszczonymi </a:t>
            </a:r>
            <a:r>
              <a:rPr lang="pl-PL" sz="1400" dirty="0"/>
              <a:t>na pojazdach komunikacji </a:t>
            </a:r>
            <a:r>
              <a:rPr lang="pl-PL" sz="1400" dirty="0" smtClean="0"/>
              <a:t>miejskiej wejść </a:t>
            </a:r>
            <a:r>
              <a:rPr lang="pl-PL" sz="1400" dirty="0"/>
              <a:t>przystosowanych dla osób </a:t>
            </a:r>
            <a:r>
              <a:rPr lang="pl-PL" sz="1400" dirty="0" smtClean="0"/>
              <a:t>niepełnosprawnych</a:t>
            </a:r>
            <a:endParaRPr lang="pl-PL" sz="1400" dirty="0"/>
          </a:p>
        </p:txBody>
      </p:sp>
      <p:grpSp>
        <p:nvGrpSpPr>
          <p:cNvPr id="4" name="Grupa 3"/>
          <p:cNvGrpSpPr/>
          <p:nvPr/>
        </p:nvGrpSpPr>
        <p:grpSpPr>
          <a:xfrm>
            <a:off x="4329230" y="1599055"/>
            <a:ext cx="4608512" cy="4248472"/>
            <a:chOff x="3995936" y="1124744"/>
            <a:chExt cx="5040560" cy="4680520"/>
          </a:xfrm>
        </p:grpSpPr>
        <p:sp>
          <p:nvSpPr>
            <p:cNvPr id="133" name="Prostokąt 132"/>
            <p:cNvSpPr/>
            <p:nvPr/>
          </p:nvSpPr>
          <p:spPr>
            <a:xfrm>
              <a:off x="4222653" y="1196752"/>
              <a:ext cx="4813843" cy="193376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cxnSp>
          <p:nvCxnSpPr>
            <p:cNvPr id="132" name="Łącznik prostoliniowy 131"/>
            <p:cNvCxnSpPr/>
            <p:nvPr/>
          </p:nvCxnSpPr>
          <p:spPr>
            <a:xfrm>
              <a:off x="4222653" y="3130515"/>
              <a:ext cx="4813843" cy="10453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Prostokąt 129"/>
            <p:cNvSpPr/>
            <p:nvPr/>
          </p:nvSpPr>
          <p:spPr>
            <a:xfrm>
              <a:off x="4222653" y="3130515"/>
              <a:ext cx="4813843" cy="3323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9" name="Prostokąt 128"/>
            <p:cNvSpPr/>
            <p:nvPr/>
          </p:nvSpPr>
          <p:spPr>
            <a:xfrm>
              <a:off x="5508104" y="2708920"/>
              <a:ext cx="1800200" cy="7539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6" name="Prostokąt 125"/>
            <p:cNvSpPr/>
            <p:nvPr/>
          </p:nvSpPr>
          <p:spPr>
            <a:xfrm>
              <a:off x="4222653" y="4158159"/>
              <a:ext cx="4813843" cy="157509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0" name="Prostokąt 109"/>
            <p:cNvSpPr/>
            <p:nvPr/>
          </p:nvSpPr>
          <p:spPr>
            <a:xfrm>
              <a:off x="8063160" y="5085183"/>
              <a:ext cx="829320" cy="173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cxnSp>
          <p:nvCxnSpPr>
            <p:cNvPr id="102" name="Łącznik prostoliniowy 101"/>
            <p:cNvCxnSpPr/>
            <p:nvPr/>
          </p:nvCxnSpPr>
          <p:spPr>
            <a:xfrm flipV="1">
              <a:off x="4222653" y="4149081"/>
              <a:ext cx="4813843" cy="907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Symbol zastępczy zawartości 2"/>
            <p:cNvSpPr txBox="1">
              <a:spLocks/>
            </p:cNvSpPr>
            <p:nvPr/>
          </p:nvSpPr>
          <p:spPr>
            <a:xfrm>
              <a:off x="3995936" y="1124744"/>
              <a:ext cx="5040560" cy="46805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4222653" y="3465004"/>
              <a:ext cx="4813843" cy="6840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00" dirty="0">
                <a:solidFill>
                  <a:schemeClr val="tx1"/>
                </a:solidFill>
              </a:endParaRP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4901381" y="4223736"/>
              <a:ext cx="3084405" cy="115389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>
                  <a:solidFill>
                    <a:schemeClr val="tx1"/>
                  </a:solidFill>
                </a:rPr>
                <a:t>BUS</a:t>
              </a:r>
              <a:endParaRPr lang="pl-PL" dirty="0">
                <a:solidFill>
                  <a:schemeClr val="tx1"/>
                </a:solidFill>
              </a:endParaRPr>
            </a:p>
          </p:txBody>
        </p:sp>
        <p:sp>
          <p:nvSpPr>
            <p:cNvPr id="17" name="Strzałka w dół 16"/>
            <p:cNvSpPr/>
            <p:nvPr/>
          </p:nvSpPr>
          <p:spPr>
            <a:xfrm>
              <a:off x="5796136" y="4149080"/>
              <a:ext cx="432048" cy="43204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cxnSp>
          <p:nvCxnSpPr>
            <p:cNvPr id="19" name="Łącznik prostoliniowy 18"/>
            <p:cNvCxnSpPr/>
            <p:nvPr/>
          </p:nvCxnSpPr>
          <p:spPr>
            <a:xfrm flipV="1">
              <a:off x="5508104" y="2708920"/>
              <a:ext cx="0" cy="72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oliniowy 20"/>
            <p:cNvCxnSpPr/>
            <p:nvPr/>
          </p:nvCxnSpPr>
          <p:spPr>
            <a:xfrm>
              <a:off x="5508104" y="2708920"/>
              <a:ext cx="180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oliniowy 22"/>
            <p:cNvCxnSpPr/>
            <p:nvPr/>
          </p:nvCxnSpPr>
          <p:spPr>
            <a:xfrm>
              <a:off x="7308304" y="2708920"/>
              <a:ext cx="0" cy="72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oliniowy 24"/>
            <p:cNvCxnSpPr/>
            <p:nvPr/>
          </p:nvCxnSpPr>
          <p:spPr>
            <a:xfrm>
              <a:off x="6948264" y="3429000"/>
              <a:ext cx="3600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ole tekstowe 28"/>
            <p:cNvSpPr txBox="1"/>
            <p:nvPr/>
          </p:nvSpPr>
          <p:spPr>
            <a:xfrm rot="16200000">
              <a:off x="7464046" y="3639210"/>
              <a:ext cx="5066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dirty="0" smtClean="0"/>
                <a:t>120</a:t>
              </a:r>
              <a:endParaRPr lang="pl-PL" sz="1000" dirty="0"/>
            </a:p>
          </p:txBody>
        </p:sp>
        <p:cxnSp>
          <p:nvCxnSpPr>
            <p:cNvPr id="31" name="Łącznik prostoliniowy 30"/>
            <p:cNvCxnSpPr/>
            <p:nvPr/>
          </p:nvCxnSpPr>
          <p:spPr>
            <a:xfrm>
              <a:off x="5580112" y="3140968"/>
              <a:ext cx="864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Łącznik prostoliniowy 32"/>
            <p:cNvCxnSpPr/>
            <p:nvPr/>
          </p:nvCxnSpPr>
          <p:spPr>
            <a:xfrm>
              <a:off x="6719593" y="3284984"/>
              <a:ext cx="0" cy="87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ole tekstowe 34"/>
            <p:cNvSpPr txBox="1"/>
            <p:nvPr/>
          </p:nvSpPr>
          <p:spPr>
            <a:xfrm>
              <a:off x="5796136" y="2945849"/>
              <a:ext cx="8280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dirty="0" smtClean="0"/>
                <a:t>150</a:t>
              </a:r>
              <a:endParaRPr lang="pl-PL" sz="1000" dirty="0"/>
            </a:p>
          </p:txBody>
        </p:sp>
        <p:cxnSp>
          <p:nvCxnSpPr>
            <p:cNvPr id="41" name="Łącznik prostoliniowy 40"/>
            <p:cNvCxnSpPr/>
            <p:nvPr/>
          </p:nvCxnSpPr>
          <p:spPr>
            <a:xfrm flipV="1">
              <a:off x="5580112" y="3068960"/>
              <a:ext cx="0" cy="1231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Łącznik prostoliniowy 42"/>
            <p:cNvCxnSpPr/>
            <p:nvPr/>
          </p:nvCxnSpPr>
          <p:spPr>
            <a:xfrm flipV="1">
              <a:off x="6444208" y="3068960"/>
              <a:ext cx="0" cy="123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Prostokąt 44"/>
            <p:cNvSpPr/>
            <p:nvPr/>
          </p:nvSpPr>
          <p:spPr>
            <a:xfrm>
              <a:off x="5580112" y="3275906"/>
              <a:ext cx="864096" cy="856606"/>
            </a:xfrm>
            <a:prstGeom prst="rect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cxnSp>
          <p:nvCxnSpPr>
            <p:cNvPr id="47" name="Łącznik prostoliniowy 46"/>
            <p:cNvCxnSpPr/>
            <p:nvPr/>
          </p:nvCxnSpPr>
          <p:spPr>
            <a:xfrm>
              <a:off x="6629583" y="3284984"/>
              <a:ext cx="1800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pole tekstowe 49"/>
            <p:cNvSpPr txBox="1"/>
            <p:nvPr/>
          </p:nvSpPr>
          <p:spPr>
            <a:xfrm rot="16200000">
              <a:off x="6372200" y="3640484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dirty="0" smtClean="0"/>
                <a:t>150</a:t>
              </a:r>
              <a:endParaRPr lang="pl-PL" sz="1000" dirty="0"/>
            </a:p>
          </p:txBody>
        </p:sp>
        <p:sp>
          <p:nvSpPr>
            <p:cNvPr id="51" name="Prostokąt 50"/>
            <p:cNvSpPr/>
            <p:nvPr/>
          </p:nvSpPr>
          <p:spPr>
            <a:xfrm>
              <a:off x="6747339" y="2780928"/>
              <a:ext cx="488956" cy="2160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54" name="Elipsa 53"/>
            <p:cNvSpPr/>
            <p:nvPr/>
          </p:nvSpPr>
          <p:spPr>
            <a:xfrm>
              <a:off x="7164288" y="3268831"/>
              <a:ext cx="72008" cy="72008"/>
            </a:xfrm>
            <a:prstGeom prst="ellipse">
              <a:avLst/>
            </a:prstGeom>
            <a:noFill/>
            <a:ln w="952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cxnSp>
          <p:nvCxnSpPr>
            <p:cNvPr id="56" name="Łącznik prostoliniowy 55"/>
            <p:cNvCxnSpPr/>
            <p:nvPr/>
          </p:nvCxnSpPr>
          <p:spPr>
            <a:xfrm>
              <a:off x="5847763" y="2780928"/>
              <a:ext cx="28803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Łącznik prostoliniowy 58"/>
            <p:cNvCxnSpPr>
              <a:endCxn id="113" idx="1"/>
            </p:cNvCxnSpPr>
            <p:nvPr/>
          </p:nvCxnSpPr>
          <p:spPr>
            <a:xfrm flipH="1">
              <a:off x="4222653" y="3465004"/>
              <a:ext cx="1357459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Łącznik prostoliniowy 64"/>
            <p:cNvCxnSpPr/>
            <p:nvPr/>
          </p:nvCxnSpPr>
          <p:spPr>
            <a:xfrm flipH="1" flipV="1">
              <a:off x="8892480" y="3465004"/>
              <a:ext cx="6590" cy="1908213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Łącznik prostoliniowy 66"/>
            <p:cNvCxnSpPr/>
            <p:nvPr/>
          </p:nvCxnSpPr>
          <p:spPr>
            <a:xfrm>
              <a:off x="6444208" y="3462852"/>
              <a:ext cx="2454862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Łącznik prostoliniowy 68"/>
            <p:cNvCxnSpPr/>
            <p:nvPr/>
          </p:nvCxnSpPr>
          <p:spPr>
            <a:xfrm>
              <a:off x="4474892" y="4149080"/>
              <a:ext cx="3581678" cy="9079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Łącznik prostoliniowy 70"/>
            <p:cNvCxnSpPr/>
            <p:nvPr/>
          </p:nvCxnSpPr>
          <p:spPr>
            <a:xfrm>
              <a:off x="7828114" y="3462852"/>
              <a:ext cx="0" cy="6696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Łącznik prostoliniowy 72"/>
            <p:cNvCxnSpPr/>
            <p:nvPr/>
          </p:nvCxnSpPr>
          <p:spPr>
            <a:xfrm>
              <a:off x="8056482" y="4293095"/>
              <a:ext cx="6940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Prostokąt 78"/>
            <p:cNvSpPr/>
            <p:nvPr/>
          </p:nvSpPr>
          <p:spPr>
            <a:xfrm>
              <a:off x="8056570" y="4437112"/>
              <a:ext cx="835910" cy="1440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80" name="Prostokąt 79"/>
            <p:cNvSpPr/>
            <p:nvPr/>
          </p:nvSpPr>
          <p:spPr>
            <a:xfrm>
              <a:off x="8056482" y="4223736"/>
              <a:ext cx="835998" cy="1431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81" name="Prostokąt 80"/>
            <p:cNvSpPr/>
            <p:nvPr/>
          </p:nvSpPr>
          <p:spPr>
            <a:xfrm>
              <a:off x="8056570" y="4653136"/>
              <a:ext cx="842500" cy="14754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82" name="Prostokąt 81"/>
            <p:cNvSpPr/>
            <p:nvPr/>
          </p:nvSpPr>
          <p:spPr>
            <a:xfrm>
              <a:off x="8056570" y="4884812"/>
              <a:ext cx="835910" cy="14754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5" name="Objaśnienie liniowe 2 (brak obramowania) 94"/>
            <p:cNvSpPr/>
            <p:nvPr/>
          </p:nvSpPr>
          <p:spPr>
            <a:xfrm>
              <a:off x="7539427" y="2204864"/>
              <a:ext cx="864096" cy="504056"/>
            </a:xfrm>
            <a:prstGeom prst="callout2">
              <a:avLst>
                <a:gd name="adj1" fmla="val 62422"/>
                <a:gd name="adj2" fmla="val 72993"/>
                <a:gd name="adj3" fmla="val 62423"/>
                <a:gd name="adj4" fmla="val -10"/>
                <a:gd name="adj5" fmla="val 100742"/>
                <a:gd name="adj6" fmla="val -66264"/>
              </a:avLst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00" dirty="0" smtClean="0">
                  <a:solidFill>
                    <a:schemeClr val="tx1"/>
                  </a:solidFill>
                </a:rPr>
                <a:t>WIATA</a:t>
              </a:r>
              <a:endParaRPr lang="pl-PL" sz="1000" dirty="0">
                <a:solidFill>
                  <a:schemeClr val="tx1"/>
                </a:solidFill>
              </a:endParaRPr>
            </a:p>
          </p:txBody>
        </p:sp>
        <p:sp>
          <p:nvSpPr>
            <p:cNvPr id="96" name="Objaśnienie liniowe 2 (brak obramowania) 95"/>
            <p:cNvSpPr/>
            <p:nvPr/>
          </p:nvSpPr>
          <p:spPr>
            <a:xfrm>
              <a:off x="7532748" y="2492896"/>
              <a:ext cx="877453" cy="504056"/>
            </a:xfrm>
            <a:prstGeom prst="callout2">
              <a:avLst>
                <a:gd name="adj1" fmla="val 62422"/>
                <a:gd name="adj2" fmla="val 72993"/>
                <a:gd name="adj3" fmla="val 62423"/>
                <a:gd name="adj4" fmla="val -10"/>
                <a:gd name="adj5" fmla="val 88984"/>
                <a:gd name="adj6" fmla="val -43772"/>
              </a:avLst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00" dirty="0" smtClean="0">
                  <a:solidFill>
                    <a:schemeClr val="tx1"/>
                  </a:solidFill>
                </a:rPr>
                <a:t>ŁAWKA</a:t>
              </a:r>
              <a:endParaRPr lang="pl-PL" sz="1000" dirty="0">
                <a:solidFill>
                  <a:schemeClr val="tx1"/>
                </a:solidFill>
              </a:endParaRPr>
            </a:p>
          </p:txBody>
        </p:sp>
        <p:sp>
          <p:nvSpPr>
            <p:cNvPr id="97" name="Objaśnienie liniowe 2 (brak obramowania) 96"/>
            <p:cNvSpPr/>
            <p:nvPr/>
          </p:nvSpPr>
          <p:spPr>
            <a:xfrm>
              <a:off x="7539427" y="2780928"/>
              <a:ext cx="864096" cy="487902"/>
            </a:xfrm>
            <a:prstGeom prst="callout2">
              <a:avLst>
                <a:gd name="adj1" fmla="val 62422"/>
                <a:gd name="adj2" fmla="val 72993"/>
                <a:gd name="adj3" fmla="val 62423"/>
                <a:gd name="adj4" fmla="val -10"/>
                <a:gd name="adj5" fmla="val 102652"/>
                <a:gd name="adj6" fmla="val -35888"/>
              </a:avLst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00" dirty="0" smtClean="0">
                  <a:solidFill>
                    <a:schemeClr val="tx1"/>
                  </a:solidFill>
                </a:rPr>
                <a:t>KOSZ</a:t>
              </a:r>
              <a:endParaRPr lang="pl-PL" sz="1000" dirty="0">
                <a:solidFill>
                  <a:schemeClr val="tx1"/>
                </a:solidFill>
              </a:endParaRPr>
            </a:p>
          </p:txBody>
        </p:sp>
        <p:sp>
          <p:nvSpPr>
            <p:cNvPr id="98" name="Objaśnienie liniowe 2 (brak obramowania) 97"/>
            <p:cNvSpPr/>
            <p:nvPr/>
          </p:nvSpPr>
          <p:spPr>
            <a:xfrm>
              <a:off x="6135796" y="2060848"/>
              <a:ext cx="1581552" cy="396044"/>
            </a:xfrm>
            <a:prstGeom prst="callout2">
              <a:avLst>
                <a:gd name="adj1" fmla="val 75249"/>
                <a:gd name="adj2" fmla="val 93271"/>
                <a:gd name="adj3" fmla="val 75250"/>
                <a:gd name="adj4" fmla="val 1670"/>
                <a:gd name="adj5" fmla="val 178925"/>
                <a:gd name="adj6" fmla="val -9851"/>
              </a:avLst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00" dirty="0" smtClean="0">
                  <a:solidFill>
                    <a:schemeClr val="tx1"/>
                  </a:solidFill>
                </a:rPr>
                <a:t>TABLICA INFORMACYJNA</a:t>
              </a:r>
              <a:endParaRPr lang="pl-PL" sz="1000" dirty="0">
                <a:solidFill>
                  <a:schemeClr val="tx1"/>
                </a:solidFill>
              </a:endParaRPr>
            </a:p>
          </p:txBody>
        </p:sp>
        <p:sp>
          <p:nvSpPr>
            <p:cNvPr id="113" name="Prostokąt 112"/>
            <p:cNvSpPr/>
            <p:nvPr/>
          </p:nvSpPr>
          <p:spPr>
            <a:xfrm>
              <a:off x="4222653" y="1196752"/>
              <a:ext cx="4813843" cy="4536504"/>
            </a:xfrm>
            <a:prstGeom prst="rect">
              <a:avLst/>
            </a:prstGeom>
            <a:noFill/>
            <a:ln w="63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9" name="Prostokąt 118"/>
            <p:cNvSpPr/>
            <p:nvPr/>
          </p:nvSpPr>
          <p:spPr>
            <a:xfrm>
              <a:off x="4572000" y="3268831"/>
              <a:ext cx="101419" cy="1601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0" name="Prostokąt 119"/>
            <p:cNvSpPr/>
            <p:nvPr/>
          </p:nvSpPr>
          <p:spPr>
            <a:xfrm>
              <a:off x="8056570" y="4884812"/>
              <a:ext cx="694082" cy="14754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1" name="Objaśnienie liniowe 2 (brak obramowania) 120"/>
            <p:cNvSpPr/>
            <p:nvPr/>
          </p:nvSpPr>
          <p:spPr>
            <a:xfrm>
              <a:off x="4673420" y="2564905"/>
              <a:ext cx="834684" cy="504054"/>
            </a:xfrm>
            <a:prstGeom prst="callout2">
              <a:avLst>
                <a:gd name="adj1" fmla="val 61064"/>
                <a:gd name="adj2" fmla="val 88278"/>
                <a:gd name="adj3" fmla="val 62423"/>
                <a:gd name="adj4" fmla="val -10"/>
                <a:gd name="adj5" fmla="val 138551"/>
                <a:gd name="adj6" fmla="val -5704"/>
              </a:avLst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00" dirty="0" smtClean="0">
                  <a:solidFill>
                    <a:schemeClr val="tx1"/>
                  </a:solidFill>
                </a:rPr>
                <a:t>SŁUPEK PRZYSTAN - KOWY</a:t>
              </a:r>
              <a:endParaRPr lang="pl-PL" sz="1000" dirty="0">
                <a:solidFill>
                  <a:schemeClr val="tx1"/>
                </a:solidFill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5580112" y="3284984"/>
              <a:ext cx="864096" cy="84752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00" dirty="0" smtClean="0">
                  <a:solidFill>
                    <a:schemeClr val="tx1"/>
                  </a:solidFill>
                </a:rPr>
                <a:t>PRZESTRZEŃ MANEWRO-WA 150x150</a:t>
              </a:r>
              <a:endParaRPr lang="pl-PL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24" name="Łącznik prostoliniowy 123"/>
            <p:cNvCxnSpPr/>
            <p:nvPr/>
          </p:nvCxnSpPr>
          <p:spPr>
            <a:xfrm>
              <a:off x="5580112" y="3268830"/>
              <a:ext cx="0" cy="863682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oliniowy 26"/>
            <p:cNvCxnSpPr/>
            <p:nvPr/>
          </p:nvCxnSpPr>
          <p:spPr>
            <a:xfrm flipH="1" flipV="1">
              <a:off x="8056482" y="4132512"/>
              <a:ext cx="6678" cy="12407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Prostokąt 126"/>
            <p:cNvSpPr/>
            <p:nvPr/>
          </p:nvSpPr>
          <p:spPr>
            <a:xfrm>
              <a:off x="8069750" y="5325554"/>
              <a:ext cx="829320" cy="173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8" name="Prostokąt 127"/>
            <p:cNvSpPr/>
            <p:nvPr/>
          </p:nvSpPr>
          <p:spPr>
            <a:xfrm>
              <a:off x="8069750" y="5559907"/>
              <a:ext cx="829320" cy="173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0" name="Strzałka w górę i w dół 99"/>
            <p:cNvSpPr/>
            <p:nvPr/>
          </p:nvSpPr>
          <p:spPr>
            <a:xfrm>
              <a:off x="8266336" y="4390828"/>
              <a:ext cx="422968" cy="982389"/>
            </a:xfrm>
            <a:prstGeom prst="up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cxnSp>
          <p:nvCxnSpPr>
            <p:cNvPr id="137" name="Łącznik prostoliniowy 136"/>
            <p:cNvCxnSpPr/>
            <p:nvPr/>
          </p:nvCxnSpPr>
          <p:spPr>
            <a:xfrm>
              <a:off x="5580112" y="2816932"/>
              <a:ext cx="864096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Łącznik prostoliniowy 137"/>
            <p:cNvCxnSpPr/>
            <p:nvPr/>
          </p:nvCxnSpPr>
          <p:spPr>
            <a:xfrm flipV="1">
              <a:off x="5578400" y="2816932"/>
              <a:ext cx="0" cy="14401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Łącznik prostoliniowy 142"/>
            <p:cNvCxnSpPr/>
            <p:nvPr/>
          </p:nvCxnSpPr>
          <p:spPr>
            <a:xfrm flipV="1">
              <a:off x="6444208" y="2827364"/>
              <a:ext cx="0" cy="14401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pl-PL" b="1" dirty="0" smtClean="0"/>
              <a:t>                   Strefa zewnętrzna miejska - </a:t>
            </a:r>
            <a:r>
              <a:rPr lang="pl-PL" sz="2700" b="1" dirty="0" smtClean="0"/>
              <a:t>cd</a:t>
            </a:r>
            <a:br>
              <a:rPr lang="pl-PL" sz="2700" b="1" dirty="0" smtClean="0"/>
            </a:br>
            <a:r>
              <a:rPr lang="pl-PL" sz="2700" b="1" dirty="0">
                <a:solidFill>
                  <a:srgbClr val="7030A0"/>
                </a:solidFill>
              </a:rPr>
              <a:t>D</a:t>
            </a:r>
            <a:r>
              <a:rPr lang="pl-PL" sz="2700" b="1" dirty="0" smtClean="0">
                <a:solidFill>
                  <a:srgbClr val="7030A0"/>
                </a:solidFill>
              </a:rPr>
              <a:t>ojście do zakładu pracy</a:t>
            </a:r>
            <a:endParaRPr lang="pl-PL" sz="2700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84784"/>
            <a:ext cx="4104456" cy="4726739"/>
          </a:xfrm>
        </p:spPr>
        <p:txBody>
          <a:bodyPr>
            <a:noAutofit/>
          </a:bodyPr>
          <a:lstStyle/>
          <a:p>
            <a:pPr marL="179388" indent="-179388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30000"/>
            </a:pPr>
            <a:r>
              <a:rPr lang="pl-PL" sz="1100" dirty="0"/>
              <a:t>Organizacja ruchu – oznakowane przejścia dla pieszych (znaki pionowe i poziome</a:t>
            </a:r>
            <a:r>
              <a:rPr lang="pl-PL" sz="1100" dirty="0" smtClean="0"/>
              <a:t>),</a:t>
            </a:r>
            <a:endParaRPr lang="pl-PL" sz="1100" dirty="0"/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30000"/>
            </a:pPr>
            <a:r>
              <a:rPr lang="pl-PL" sz="1100" dirty="0" smtClean="0"/>
              <a:t>Zastosowanie sygnalizacji świetlnej </a:t>
            </a:r>
            <a:r>
              <a:rPr lang="pl-PL" sz="1100" dirty="0"/>
              <a:t>i </a:t>
            </a:r>
            <a:r>
              <a:rPr lang="pl-PL" sz="1100" dirty="0" smtClean="0"/>
              <a:t>dźwiękowej </a:t>
            </a:r>
            <a:r>
              <a:rPr lang="pl-PL" sz="1100" dirty="0"/>
              <a:t>(sygnalizator) na przejściach dla </a:t>
            </a:r>
            <a:r>
              <a:rPr lang="pl-PL" sz="1100" dirty="0" smtClean="0"/>
              <a:t>pieszych,</a:t>
            </a:r>
            <a:endParaRPr lang="pl-PL" sz="1100" dirty="0"/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30000"/>
            </a:pPr>
            <a:r>
              <a:rPr lang="pl-PL" sz="1100" dirty="0"/>
              <a:t>Zastosowanie piktogramów/oznaczeń na słupach sygnalizatorów (wypukłe symbole oznaczające </a:t>
            </a:r>
            <a:r>
              <a:rPr lang="pl-PL" sz="1100" dirty="0" smtClean="0"/>
              <a:t>liczbę </a:t>
            </a:r>
            <a:r>
              <a:rPr lang="pl-PL" sz="1100" dirty="0"/>
              <a:t>i układ jezdni oraz wysepek</a:t>
            </a:r>
            <a:r>
              <a:rPr lang="pl-PL" sz="1100" dirty="0" smtClean="0"/>
              <a:t>),</a:t>
            </a:r>
            <a:endParaRPr lang="pl-PL" sz="1100" dirty="0"/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30000"/>
            </a:pPr>
            <a:r>
              <a:rPr lang="pl-PL" sz="1100" dirty="0"/>
              <a:t>Szerokość chodnika (min 150 cm</a:t>
            </a:r>
            <a:r>
              <a:rPr lang="pl-PL" sz="1100" dirty="0" smtClean="0"/>
              <a:t>),</a:t>
            </a:r>
            <a:endParaRPr lang="pl-PL" sz="1100" dirty="0"/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30000"/>
            </a:pPr>
            <a:r>
              <a:rPr lang="pl-PL" sz="1100" dirty="0"/>
              <a:t>Zastosowanie na chodniku nawierzchni fakturowych bezpośrednio przed strefą niebezpieczną - wejściem na jezdnię lub tory o szerokości większej niż jeden krok (2 płytki chodnikowe</a:t>
            </a:r>
            <a:r>
              <a:rPr lang="pl-PL" sz="1100" dirty="0" smtClean="0"/>
              <a:t>),</a:t>
            </a:r>
            <a:endParaRPr lang="pl-PL" sz="1100" dirty="0"/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30000"/>
            </a:pPr>
            <a:r>
              <a:rPr lang="pl-PL" sz="1100" dirty="0"/>
              <a:t>Zastosowanie pochylni nawierzchni chodników w miejscach zmieniających się poziomów lub w miejscach występowania krawężników (dla różnicy do 15 cm rampa krawężnikowa o szer. min 90 cm z pochyleniem nie większym niż 5</a:t>
            </a:r>
            <a:r>
              <a:rPr lang="pl-PL" sz="1100" dirty="0" smtClean="0"/>
              <a:t>%),</a:t>
            </a:r>
            <a:endParaRPr lang="pl-PL" sz="1100" dirty="0"/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30000"/>
            </a:pPr>
            <a:r>
              <a:rPr lang="pl-PL" sz="1100" dirty="0"/>
              <a:t>Eliminacja miejscowych utrudnień i barier na drodze do zakładu pracy w postaci rynsztoków, zagłębień i zapadlisk nawierzchni, studzienek instalacyjnych, tymczasowych elementów reklamowych i </a:t>
            </a:r>
            <a:r>
              <a:rPr lang="pl-PL" sz="1100" dirty="0" smtClean="0"/>
              <a:t>informacyjnych,</a:t>
            </a:r>
            <a:endParaRPr lang="pl-PL" sz="1100" dirty="0"/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30000"/>
            </a:pPr>
            <a:r>
              <a:rPr lang="pl-PL" sz="1100" dirty="0"/>
              <a:t>Eliminacja lokalnych zagrożeń (elementy wystające i wiszące) znajdujących się w strefie drogi dojścia, </a:t>
            </a:r>
            <a:r>
              <a:rPr lang="pl-PL" sz="1100" dirty="0" smtClean="0"/>
              <a:t>nie mających odzwierciedlenia </a:t>
            </a:r>
            <a:r>
              <a:rPr lang="pl-PL" sz="1100" dirty="0"/>
              <a:t>na powierzchni </a:t>
            </a:r>
            <a:r>
              <a:rPr lang="pl-PL" sz="1100" dirty="0" smtClean="0"/>
              <a:t>chodnika.</a:t>
            </a:r>
            <a:endParaRPr lang="pl-PL" sz="1100" dirty="0"/>
          </a:p>
          <a:p>
            <a:pPr>
              <a:buClr>
                <a:srgbClr val="C00000"/>
              </a:buClr>
              <a:buSzPct val="130000"/>
            </a:pPr>
            <a:endParaRPr lang="pl-PL" sz="1100" dirty="0"/>
          </a:p>
        </p:txBody>
      </p:sp>
      <p:grpSp>
        <p:nvGrpSpPr>
          <p:cNvPr id="7" name="Grupa 6"/>
          <p:cNvGrpSpPr/>
          <p:nvPr/>
        </p:nvGrpSpPr>
        <p:grpSpPr>
          <a:xfrm>
            <a:off x="4382139" y="1580582"/>
            <a:ext cx="4624514" cy="4248472"/>
            <a:chOff x="3779912" y="836712"/>
            <a:chExt cx="5184576" cy="5011018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57" t="33670" r="11457" b="6532"/>
            <a:stretch/>
          </p:blipFill>
          <p:spPr>
            <a:xfrm>
              <a:off x="3779912" y="1105256"/>
              <a:ext cx="1728192" cy="2891044"/>
            </a:xfrm>
            <a:prstGeom prst="rect">
              <a:avLst/>
            </a:prstGeom>
          </p:spPr>
        </p:pic>
        <p:sp>
          <p:nvSpPr>
            <p:cNvPr id="6" name="Symbol zastępczy zawartości 2"/>
            <p:cNvSpPr txBox="1">
              <a:spLocks/>
            </p:cNvSpPr>
            <p:nvPr/>
          </p:nvSpPr>
          <p:spPr>
            <a:xfrm>
              <a:off x="3923928" y="836712"/>
              <a:ext cx="5040560" cy="501101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6386" y="3996300"/>
              <a:ext cx="2503703" cy="1779422"/>
            </a:xfrm>
            <a:prstGeom prst="rect">
              <a:avLst/>
            </a:prstGeom>
          </p:spPr>
        </p:pic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1105257"/>
              <a:ext cx="1822735" cy="2891043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2" t="595" r="42398" b="1574"/>
            <a:stretch/>
          </p:blipFill>
          <p:spPr>
            <a:xfrm>
              <a:off x="7330840" y="1102943"/>
              <a:ext cx="1609250" cy="2893357"/>
            </a:xfrm>
            <a:prstGeom prst="rect">
              <a:avLst/>
            </a:prstGeom>
          </p:spPr>
        </p:pic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3996300"/>
              <a:ext cx="2656474" cy="1779422"/>
            </a:xfrm>
            <a:prstGeom prst="rect">
              <a:avLst/>
            </a:prstGeom>
          </p:spPr>
        </p:pic>
        <p:sp>
          <p:nvSpPr>
            <p:cNvPr id="12" name="Strzałka w prawo 11"/>
            <p:cNvSpPr/>
            <p:nvPr/>
          </p:nvSpPr>
          <p:spPr>
            <a:xfrm>
              <a:off x="4355976" y="4881629"/>
              <a:ext cx="432048" cy="275563"/>
            </a:xfrm>
            <a:prstGeom prst="rightArrow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Strzałka w górę 12"/>
            <p:cNvSpPr/>
            <p:nvPr/>
          </p:nvSpPr>
          <p:spPr>
            <a:xfrm>
              <a:off x="7412405" y="5129510"/>
              <a:ext cx="288032" cy="353806"/>
            </a:xfrm>
            <a:prstGeom prst="up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Elipsa 13"/>
            <p:cNvSpPr/>
            <p:nvPr/>
          </p:nvSpPr>
          <p:spPr>
            <a:xfrm>
              <a:off x="4067944" y="1999213"/>
              <a:ext cx="1152128" cy="11417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Strzałka w prawo 14"/>
            <p:cNvSpPr/>
            <p:nvPr/>
          </p:nvSpPr>
          <p:spPr>
            <a:xfrm>
              <a:off x="7556421" y="2420888"/>
              <a:ext cx="399955" cy="288032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Strzałka w prawo 15"/>
            <p:cNvSpPr/>
            <p:nvPr/>
          </p:nvSpPr>
          <p:spPr>
            <a:xfrm>
              <a:off x="7556421" y="3342221"/>
              <a:ext cx="399955" cy="302803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Elipsa 16"/>
            <p:cNvSpPr/>
            <p:nvPr/>
          </p:nvSpPr>
          <p:spPr>
            <a:xfrm>
              <a:off x="6474564" y="2617743"/>
              <a:ext cx="401692" cy="3556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5508104" y="1105257"/>
              <a:ext cx="1822735" cy="28910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3779912" y="1105257"/>
              <a:ext cx="5160177" cy="46704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3779912" y="3996300"/>
              <a:ext cx="5160178" cy="17794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1" name="Łącznik prostoliniowy 20"/>
            <p:cNvCxnSpPr>
              <a:endCxn id="19" idx="2"/>
            </p:cNvCxnSpPr>
            <p:nvPr/>
          </p:nvCxnSpPr>
          <p:spPr>
            <a:xfrm flipH="1">
              <a:off x="6360001" y="5775722"/>
              <a:ext cx="763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Prostokąt 21"/>
            <p:cNvSpPr/>
            <p:nvPr/>
          </p:nvSpPr>
          <p:spPr>
            <a:xfrm>
              <a:off x="3779912" y="3996300"/>
              <a:ext cx="2639559" cy="17794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Strzałka w prawo 23"/>
            <p:cNvSpPr/>
            <p:nvPr/>
          </p:nvSpPr>
          <p:spPr>
            <a:xfrm>
              <a:off x="5292081" y="2617743"/>
              <a:ext cx="1106062" cy="302803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0" name="pole tekstowe 19"/>
          <p:cNvSpPr txBox="1"/>
          <p:nvPr/>
        </p:nvSpPr>
        <p:spPr>
          <a:xfrm>
            <a:off x="5666726" y="3961542"/>
            <a:ext cx="22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7247793" y="396283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2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8708067" y="396154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3</a:t>
            </a:r>
            <a:endParaRPr lang="pl-PL" b="1" dirty="0"/>
          </a:p>
        </p:txBody>
      </p:sp>
      <p:sp>
        <p:nvSpPr>
          <p:cNvPr id="27" name="Prostokąt 26"/>
          <p:cNvSpPr/>
          <p:nvPr/>
        </p:nvSpPr>
        <p:spPr>
          <a:xfrm>
            <a:off x="6464548" y="545239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4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8683203" y="546616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5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752" y="476672"/>
            <a:ext cx="9036496" cy="720080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/>
              <a:t>        </a:t>
            </a:r>
            <a:r>
              <a:rPr lang="pl-PL" sz="3200" b="1" dirty="0" smtClean="0"/>
              <a:t>Strefa zewnętrzna w sąsiedztwie zakładu pracy</a:t>
            </a:r>
            <a:r>
              <a:rPr lang="pl-PL" sz="3200" b="1" dirty="0" smtClean="0">
                <a:solidFill>
                  <a:srgbClr val="C00000"/>
                </a:solidFill>
              </a:rPr>
              <a:t>      </a:t>
            </a:r>
            <a:r>
              <a:rPr lang="pl-PL" sz="3200" dirty="0" smtClean="0">
                <a:solidFill>
                  <a:srgbClr val="C00000"/>
                </a:solidFill>
              </a:rPr>
              <a:t>     </a:t>
            </a:r>
            <a:r>
              <a:rPr lang="pl-PL" sz="2400" b="1" dirty="0" smtClean="0">
                <a:solidFill>
                  <a:srgbClr val="7030A0"/>
                </a:solidFill>
              </a:rPr>
              <a:t>Sąsiedztwo zakładu pracy lub teren wewnętrzny firmy</a:t>
            </a:r>
            <a:endParaRPr lang="pl-PL" sz="2400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59594"/>
            <a:ext cx="4680520" cy="4487361"/>
          </a:xfrm>
        </p:spPr>
        <p:txBody>
          <a:bodyPr>
            <a:normAutofit fontScale="77500" lnSpcReduction="20000"/>
          </a:bodyPr>
          <a:lstStyle/>
          <a:p>
            <a:pPr marL="179388" indent="-179388" algn="just">
              <a:buClr>
                <a:srgbClr val="C00000"/>
              </a:buClr>
              <a:buSzPct val="130000"/>
            </a:pPr>
            <a:r>
              <a:rPr lang="pl-PL" sz="1500" b="1" dirty="0"/>
              <a:t>Bramy i furtki - wymagania</a:t>
            </a:r>
          </a:p>
          <a:p>
            <a:pPr marL="541338" lvl="1" indent="-141288" algn="just"/>
            <a:r>
              <a:rPr lang="pl-PL" sz="1400" dirty="0"/>
              <a:t>Szerokości - bram min. 240 cm , furtek 90 </a:t>
            </a:r>
            <a:r>
              <a:rPr lang="pl-PL" sz="1400" dirty="0" smtClean="0"/>
              <a:t>÷ </a:t>
            </a:r>
            <a:r>
              <a:rPr lang="pl-PL" sz="1400" dirty="0"/>
              <a:t>110 cm (RMI, §43</a:t>
            </a:r>
            <a:r>
              <a:rPr lang="pl-PL" sz="1400" dirty="0" smtClean="0"/>
              <a:t>)</a:t>
            </a:r>
            <a:endParaRPr lang="pl-PL" sz="1400" dirty="0"/>
          </a:p>
          <a:p>
            <a:pPr marL="541338" lvl="1" indent="-141288" algn="just"/>
            <a:r>
              <a:rPr lang="pl-PL" sz="1400" dirty="0"/>
              <a:t>Klamki i uchwyty dostosowane dla osób na wózkach</a:t>
            </a:r>
          </a:p>
          <a:p>
            <a:pPr marL="541338" lvl="1" indent="-141288" algn="just"/>
            <a:r>
              <a:rPr lang="pl-PL" sz="1400" dirty="0"/>
              <a:t>Dostępność systemów identyfikacji (</a:t>
            </a:r>
            <a:r>
              <a:rPr lang="pl-PL" sz="1400" dirty="0" smtClean="0"/>
              <a:t>90÷120 </a:t>
            </a:r>
            <a:r>
              <a:rPr lang="pl-PL" sz="1400" dirty="0"/>
              <a:t>cm)</a:t>
            </a:r>
          </a:p>
          <a:p>
            <a:pPr marL="179388" indent="-179388" algn="just">
              <a:buClr>
                <a:srgbClr val="C00000"/>
              </a:buClr>
              <a:buSzPct val="130000"/>
            </a:pPr>
            <a:r>
              <a:rPr lang="pl-PL" sz="1500" b="1" dirty="0"/>
              <a:t>Organizacja ruchu </a:t>
            </a:r>
          </a:p>
          <a:p>
            <a:pPr marL="579438" lvl="1" indent="-179388" algn="just"/>
            <a:r>
              <a:rPr lang="pl-PL" sz="1400" dirty="0"/>
              <a:t>Wyznaczone przejścia dla pieszych z rampami krawężnikowymi</a:t>
            </a:r>
          </a:p>
          <a:p>
            <a:pPr marL="579438" lvl="1" indent="-179388" algn="just"/>
            <a:r>
              <a:rPr lang="pl-PL" sz="1400" dirty="0"/>
              <a:t>Wydzielenie znakami poziomymi ciągów pieszych </a:t>
            </a:r>
            <a:r>
              <a:rPr lang="pl-PL" sz="1400" dirty="0" smtClean="0"/>
              <a:t>z </a:t>
            </a:r>
            <a:r>
              <a:rPr lang="pl-PL" sz="1400" dirty="0"/>
              <a:t>istniejących  ciągów pieszo- jezdnych</a:t>
            </a:r>
          </a:p>
          <a:p>
            <a:pPr marL="179388" indent="-179388" algn="just">
              <a:buClr>
                <a:srgbClr val="C00000"/>
              </a:buClr>
              <a:buSzPct val="130000"/>
            </a:pPr>
            <a:r>
              <a:rPr lang="pl-PL" sz="1500" b="1" dirty="0"/>
              <a:t>Parkingi dla osób niepełnosprawnych – wymagania </a:t>
            </a:r>
            <a:r>
              <a:rPr lang="pl-PL" sz="1500" dirty="0"/>
              <a:t>:</a:t>
            </a:r>
          </a:p>
          <a:p>
            <a:pPr marL="579438" lvl="1" indent="-179388" algn="just"/>
            <a:r>
              <a:rPr lang="pl-PL" sz="1400" dirty="0"/>
              <a:t>Lokalizacja stanowiska w bezpośrednim sąsiedztwie wejścia do budynku (RMI, §20),</a:t>
            </a:r>
          </a:p>
          <a:p>
            <a:pPr marL="579438" lvl="1" indent="-179388" algn="just"/>
            <a:r>
              <a:rPr lang="pl-PL" sz="1400" dirty="0"/>
              <a:t>Oznaczenia pionowe i poziome - znak drogowy i koperta na jezdni (RMI, §20),</a:t>
            </a:r>
          </a:p>
          <a:p>
            <a:pPr marL="579438" lvl="1" indent="-179388" algn="just"/>
            <a:r>
              <a:rPr lang="pl-PL" sz="1400" dirty="0"/>
              <a:t>Wielkość stanowisk postojowych - stanowisko prostopadłe do jezdni 500x360 cm, stanowisko równoległe do jezdni 600x360 cm lub 230 cm, jeśli dodatkowa powierzchnia manewrowa sąsiaduje z parkingiem (RMI, §21)</a:t>
            </a:r>
          </a:p>
          <a:p>
            <a:pPr marL="579438" lvl="1" indent="-179388" algn="just"/>
            <a:r>
              <a:rPr lang="pl-PL" sz="1400" dirty="0" smtClean="0"/>
              <a:t>Powierzchnie manewrowe nie mniejsze niż 150 x 150 cm ulokowane przy garażowych stanowiskach parkingowych</a:t>
            </a:r>
          </a:p>
          <a:p>
            <a:pPr marL="179388" indent="-179388" algn="just">
              <a:buClr>
                <a:srgbClr val="C00000"/>
              </a:buClr>
              <a:buSzPct val="130000"/>
            </a:pPr>
            <a:r>
              <a:rPr lang="pl-PL" sz="1500" b="1" dirty="0" smtClean="0"/>
              <a:t>Pochylnie i rampy krawężnikowe </a:t>
            </a:r>
            <a:r>
              <a:rPr lang="pl-PL" sz="1500" dirty="0" smtClean="0"/>
              <a:t>o szer. min. 90 cm do 5% pochylenia jako elementy niwelujące różnice wysokości do 15cm </a:t>
            </a:r>
          </a:p>
          <a:p>
            <a:pPr marL="179388" indent="-179388" algn="just">
              <a:buClr>
                <a:srgbClr val="C00000"/>
              </a:buClr>
              <a:buSzPct val="130000"/>
            </a:pPr>
            <a:r>
              <a:rPr lang="pl-PL" sz="1500" b="1" dirty="0" smtClean="0"/>
              <a:t>Eliminacja </a:t>
            </a:r>
            <a:r>
              <a:rPr lang="pl-PL" sz="1500" b="1" dirty="0"/>
              <a:t>miejscowych utrudnień </a:t>
            </a:r>
            <a:r>
              <a:rPr lang="pl-PL" sz="1500" dirty="0"/>
              <a:t>i barier w postaci rynsztoków, zagłębień i zapadlisk nawierzchni, studzienek instalacyjnych, tymczasowych elementów reklamowych i informacyjnych</a:t>
            </a:r>
          </a:p>
          <a:p>
            <a:pPr marL="179388" indent="-179388" algn="just">
              <a:buClr>
                <a:srgbClr val="C00000"/>
              </a:buClr>
              <a:buSzPct val="130000"/>
            </a:pPr>
            <a:r>
              <a:rPr lang="pl-PL" sz="1500" b="1" dirty="0"/>
              <a:t>Ogrodzenia i lokalne zagrożenia </a:t>
            </a:r>
            <a:r>
              <a:rPr lang="pl-PL" sz="1500" dirty="0"/>
              <a:t>znajdujące się w strefie drogi dojścia - przy ogrodzeniu mniejszym niż 180 cm konieczna jest eliminacja elementów ostrych i wystających z lica płotu</a:t>
            </a:r>
            <a:r>
              <a:rPr lang="pl-PL" sz="1600" dirty="0"/>
              <a:t> (RMI, §41</a:t>
            </a:r>
            <a:r>
              <a:rPr lang="pl-PL" sz="1500" dirty="0"/>
              <a:t>)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923928" y="836712"/>
            <a:ext cx="5040560" cy="5011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932040" y="1556792"/>
            <a:ext cx="4032448" cy="4313222"/>
            <a:chOff x="4427983" y="1124744"/>
            <a:chExt cx="4464497" cy="4745270"/>
          </a:xfrm>
        </p:grpSpPr>
        <p:sp>
          <p:nvSpPr>
            <p:cNvPr id="136" name="Prostokąt zaokrąglony 135"/>
            <p:cNvSpPr/>
            <p:nvPr/>
          </p:nvSpPr>
          <p:spPr>
            <a:xfrm>
              <a:off x="4860032" y="4545124"/>
              <a:ext cx="864096" cy="58745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127" name="Prostokąt 126"/>
            <p:cNvSpPr/>
            <p:nvPr/>
          </p:nvSpPr>
          <p:spPr>
            <a:xfrm>
              <a:off x="4932040" y="4221088"/>
              <a:ext cx="773927" cy="2970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9" name="Prostokąt 128"/>
            <p:cNvSpPr/>
            <p:nvPr/>
          </p:nvSpPr>
          <p:spPr>
            <a:xfrm>
              <a:off x="5705967" y="4221088"/>
              <a:ext cx="810249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30" name="Prostokąt 129"/>
            <p:cNvSpPr/>
            <p:nvPr/>
          </p:nvSpPr>
          <p:spPr>
            <a:xfrm>
              <a:off x="6516216" y="4221088"/>
              <a:ext cx="2367065" cy="6480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58" name="Prostokąt 57"/>
            <p:cNvSpPr/>
            <p:nvPr/>
          </p:nvSpPr>
          <p:spPr>
            <a:xfrm>
              <a:off x="4490793" y="5307552"/>
              <a:ext cx="4392488" cy="56246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b="1" dirty="0" smtClean="0">
                  <a:solidFill>
                    <a:schemeClr val="bg2">
                      <a:lumMod val="25000"/>
                    </a:schemeClr>
                  </a:solidFill>
                </a:rPr>
                <a:t>BUDYNEK ZAKŁADU PRACY</a:t>
              </a:r>
              <a:endParaRPr lang="pl-PL" sz="11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" name="Prostokąt 3"/>
            <p:cNvSpPr/>
            <p:nvPr/>
          </p:nvSpPr>
          <p:spPr>
            <a:xfrm>
              <a:off x="4499992" y="1124744"/>
              <a:ext cx="4392488" cy="4722986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cxnSp>
          <p:nvCxnSpPr>
            <p:cNvPr id="7" name="Łącznik prostoliniowy 6"/>
            <p:cNvCxnSpPr/>
            <p:nvPr/>
          </p:nvCxnSpPr>
          <p:spPr>
            <a:xfrm>
              <a:off x="4860032" y="2132856"/>
              <a:ext cx="36724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rostokąt 7"/>
            <p:cNvSpPr/>
            <p:nvPr/>
          </p:nvSpPr>
          <p:spPr>
            <a:xfrm>
              <a:off x="6012160" y="1556792"/>
              <a:ext cx="360040" cy="57606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6444208" y="1556792"/>
              <a:ext cx="1080120" cy="57606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cxnSp>
          <p:nvCxnSpPr>
            <p:cNvPr id="11" name="Łącznik prostoliniowy 10"/>
            <p:cNvCxnSpPr>
              <a:stCxn id="9" idx="0"/>
              <a:endCxn id="9" idx="2"/>
            </p:cNvCxnSpPr>
            <p:nvPr/>
          </p:nvCxnSpPr>
          <p:spPr>
            <a:xfrm>
              <a:off x="6984268" y="1556792"/>
              <a:ext cx="0" cy="5760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oliniowy 15"/>
            <p:cNvCxnSpPr/>
            <p:nvPr/>
          </p:nvCxnSpPr>
          <p:spPr>
            <a:xfrm>
              <a:off x="5796136" y="2378442"/>
              <a:ext cx="18722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oliniowy 17"/>
            <p:cNvCxnSpPr/>
            <p:nvPr/>
          </p:nvCxnSpPr>
          <p:spPr>
            <a:xfrm>
              <a:off x="6012160" y="2348880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oliniowy 19"/>
            <p:cNvCxnSpPr/>
            <p:nvPr/>
          </p:nvCxnSpPr>
          <p:spPr>
            <a:xfrm>
              <a:off x="6372200" y="2348880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oliniowy 22"/>
            <p:cNvCxnSpPr/>
            <p:nvPr/>
          </p:nvCxnSpPr>
          <p:spPr>
            <a:xfrm>
              <a:off x="6444208" y="2348880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oliniowy 24"/>
            <p:cNvCxnSpPr/>
            <p:nvPr/>
          </p:nvCxnSpPr>
          <p:spPr>
            <a:xfrm>
              <a:off x="7524328" y="2348880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pole tekstowe 25"/>
            <p:cNvSpPr txBox="1"/>
            <p:nvPr/>
          </p:nvSpPr>
          <p:spPr>
            <a:xfrm>
              <a:off x="5940152" y="2132856"/>
              <a:ext cx="14044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800" dirty="0" smtClean="0"/>
                <a:t>90-110                &gt;240</a:t>
              </a:r>
              <a:endParaRPr lang="pl-PL" sz="800" dirty="0"/>
            </a:p>
          </p:txBody>
        </p:sp>
        <p:sp>
          <p:nvSpPr>
            <p:cNvPr id="27" name="Prostokąt 26"/>
            <p:cNvSpPr/>
            <p:nvPr/>
          </p:nvSpPr>
          <p:spPr>
            <a:xfrm>
              <a:off x="4499992" y="1772816"/>
              <a:ext cx="1440160" cy="36004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8" name="Prostokąt 27"/>
            <p:cNvSpPr/>
            <p:nvPr/>
          </p:nvSpPr>
          <p:spPr>
            <a:xfrm>
              <a:off x="7596336" y="1772816"/>
              <a:ext cx="1296144" cy="36004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6372200" y="1844824"/>
              <a:ext cx="72008" cy="108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0" name="Objaśnienie liniowe 2 (brak obramowania) 29"/>
            <p:cNvSpPr/>
            <p:nvPr/>
          </p:nvSpPr>
          <p:spPr>
            <a:xfrm flipH="1">
              <a:off x="4427983" y="1196752"/>
              <a:ext cx="1584175" cy="432048"/>
            </a:xfrm>
            <a:prstGeom prst="callout2">
              <a:avLst>
                <a:gd name="adj1" fmla="val 68394"/>
                <a:gd name="adj2" fmla="val 94395"/>
                <a:gd name="adj3" fmla="val 69701"/>
                <a:gd name="adj4" fmla="val 6229"/>
                <a:gd name="adj5" fmla="val 164104"/>
                <a:gd name="adj6" fmla="val -26894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900" dirty="0" smtClean="0">
                  <a:solidFill>
                    <a:schemeClr val="tx1"/>
                  </a:solidFill>
                </a:rPr>
                <a:t>CZYTNIK  KART DOSTĘPU DZWONEK lub DOMOFON   NA WYSOKOŚCI 90-120 cm</a:t>
              </a:r>
              <a:endParaRPr lang="pl-PL" sz="900" dirty="0">
                <a:solidFill>
                  <a:schemeClr val="tx1"/>
                </a:solidFill>
              </a:endParaRPr>
            </a:p>
          </p:txBody>
        </p:sp>
        <p:sp>
          <p:nvSpPr>
            <p:cNvPr id="31" name="pole tekstowe 30"/>
            <p:cNvSpPr txBox="1"/>
            <p:nvPr/>
          </p:nvSpPr>
          <p:spPr>
            <a:xfrm>
              <a:off x="5796135" y="2378442"/>
              <a:ext cx="2037483" cy="270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00" dirty="0" smtClean="0"/>
                <a:t>    FURTKA  BRAMA WJAZDOWA</a:t>
              </a:r>
              <a:endParaRPr lang="pl-PL" sz="1000" dirty="0"/>
            </a:p>
          </p:txBody>
        </p:sp>
        <p:cxnSp>
          <p:nvCxnSpPr>
            <p:cNvPr id="37" name="Łącznik prostoliniowy 36"/>
            <p:cNvCxnSpPr/>
            <p:nvPr/>
          </p:nvCxnSpPr>
          <p:spPr>
            <a:xfrm>
              <a:off x="5705967" y="4653136"/>
              <a:ext cx="81024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Łącznik prostoliniowy 38"/>
            <p:cNvCxnSpPr/>
            <p:nvPr/>
          </p:nvCxnSpPr>
          <p:spPr>
            <a:xfrm>
              <a:off x="6516216" y="4221088"/>
              <a:ext cx="0" cy="6480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Łącznik prostoliniowy 42"/>
            <p:cNvCxnSpPr/>
            <p:nvPr/>
          </p:nvCxnSpPr>
          <p:spPr>
            <a:xfrm>
              <a:off x="6516216" y="4869160"/>
              <a:ext cx="237626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Łącznik prostoliniowy 44"/>
            <p:cNvCxnSpPr/>
            <p:nvPr/>
          </p:nvCxnSpPr>
          <p:spPr>
            <a:xfrm>
              <a:off x="4499992" y="5282315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oliniowy 46"/>
            <p:cNvCxnSpPr/>
            <p:nvPr/>
          </p:nvCxnSpPr>
          <p:spPr>
            <a:xfrm>
              <a:off x="6984268" y="5272691"/>
              <a:ext cx="19082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Strzałka w górę i w dół 47"/>
            <p:cNvSpPr/>
            <p:nvPr/>
          </p:nvSpPr>
          <p:spPr>
            <a:xfrm>
              <a:off x="6619874" y="5056667"/>
              <a:ext cx="233892" cy="432048"/>
            </a:xfrm>
            <a:prstGeom prst="up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cxnSp>
          <p:nvCxnSpPr>
            <p:cNvPr id="50" name="Łącznik prostoliniowy 49"/>
            <p:cNvCxnSpPr/>
            <p:nvPr/>
          </p:nvCxnSpPr>
          <p:spPr>
            <a:xfrm>
              <a:off x="4932040" y="4219612"/>
              <a:ext cx="3960440" cy="1476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Łącznik prostoliniowy 54"/>
            <p:cNvCxnSpPr/>
            <p:nvPr/>
          </p:nvCxnSpPr>
          <p:spPr>
            <a:xfrm flipV="1">
              <a:off x="6984268" y="4221088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Łącznik prostoliniowy 56"/>
            <p:cNvCxnSpPr/>
            <p:nvPr/>
          </p:nvCxnSpPr>
          <p:spPr>
            <a:xfrm>
              <a:off x="4499992" y="2132856"/>
              <a:ext cx="43924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Łącznik prostoliniowy 59"/>
            <p:cNvCxnSpPr/>
            <p:nvPr/>
          </p:nvCxnSpPr>
          <p:spPr>
            <a:xfrm>
              <a:off x="7308304" y="4221088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Łącznik prostoliniowy 60"/>
            <p:cNvCxnSpPr/>
            <p:nvPr/>
          </p:nvCxnSpPr>
          <p:spPr>
            <a:xfrm>
              <a:off x="7626614" y="4219612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Łącznik prostoliniowy 61"/>
            <p:cNvCxnSpPr/>
            <p:nvPr/>
          </p:nvCxnSpPr>
          <p:spPr>
            <a:xfrm>
              <a:off x="7938374" y="4219612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Łącznik prostoliniowy 62"/>
            <p:cNvCxnSpPr/>
            <p:nvPr/>
          </p:nvCxnSpPr>
          <p:spPr>
            <a:xfrm>
              <a:off x="8245979" y="4219612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Łącznik prostoliniowy 63"/>
            <p:cNvCxnSpPr/>
            <p:nvPr/>
          </p:nvCxnSpPr>
          <p:spPr>
            <a:xfrm>
              <a:off x="8544287" y="4219612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Łącznik prostoliniowy 64"/>
            <p:cNvCxnSpPr/>
            <p:nvPr/>
          </p:nvCxnSpPr>
          <p:spPr>
            <a:xfrm>
              <a:off x="8820472" y="4219612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Łącznik prostoliniowy 66"/>
            <p:cNvCxnSpPr/>
            <p:nvPr/>
          </p:nvCxnSpPr>
          <p:spPr>
            <a:xfrm>
              <a:off x="4788024" y="3861048"/>
              <a:ext cx="41044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Łącznik prostoliniowy 68"/>
            <p:cNvCxnSpPr/>
            <p:nvPr/>
          </p:nvCxnSpPr>
          <p:spPr>
            <a:xfrm flipV="1">
              <a:off x="6516216" y="3789040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Łącznik prostoliniowy 70"/>
            <p:cNvCxnSpPr/>
            <p:nvPr/>
          </p:nvCxnSpPr>
          <p:spPr>
            <a:xfrm flipV="1">
              <a:off x="6984268" y="379742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Łącznik prostoliniowy 71"/>
            <p:cNvCxnSpPr/>
            <p:nvPr/>
          </p:nvCxnSpPr>
          <p:spPr>
            <a:xfrm flipV="1">
              <a:off x="7305187" y="379742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Łącznik prostoliniowy 73"/>
            <p:cNvCxnSpPr/>
            <p:nvPr/>
          </p:nvCxnSpPr>
          <p:spPr>
            <a:xfrm flipV="1">
              <a:off x="7631963" y="379742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Łącznik prostoliniowy 75"/>
            <p:cNvCxnSpPr/>
            <p:nvPr/>
          </p:nvCxnSpPr>
          <p:spPr>
            <a:xfrm flipV="1">
              <a:off x="6516216" y="4221088"/>
              <a:ext cx="468052" cy="64659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Łącznik prostoliniowy 77"/>
            <p:cNvCxnSpPr/>
            <p:nvPr/>
          </p:nvCxnSpPr>
          <p:spPr>
            <a:xfrm flipH="1" flipV="1">
              <a:off x="6516216" y="4221088"/>
              <a:ext cx="468052" cy="64659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pole tekstowe 78"/>
            <p:cNvSpPr txBox="1"/>
            <p:nvPr/>
          </p:nvSpPr>
          <p:spPr>
            <a:xfrm>
              <a:off x="6853766" y="5009463"/>
              <a:ext cx="1306772" cy="270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dirty="0" smtClean="0"/>
                <a:t>WEJŚCIE GŁÓWNE</a:t>
              </a:r>
              <a:endParaRPr lang="pl-PL" sz="1000" dirty="0"/>
            </a:p>
          </p:txBody>
        </p:sp>
        <p:cxnSp>
          <p:nvCxnSpPr>
            <p:cNvPr id="86" name="Łącznik prostoliniowy 85"/>
            <p:cNvCxnSpPr/>
            <p:nvPr/>
          </p:nvCxnSpPr>
          <p:spPr>
            <a:xfrm flipV="1">
              <a:off x="5724128" y="4221088"/>
              <a:ext cx="0" cy="4320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Łącznik prostoliniowy 87"/>
            <p:cNvCxnSpPr/>
            <p:nvPr/>
          </p:nvCxnSpPr>
          <p:spPr>
            <a:xfrm flipH="1">
              <a:off x="4932040" y="4518165"/>
              <a:ext cx="79208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pole tekstowe 89"/>
            <p:cNvSpPr txBox="1"/>
            <p:nvPr/>
          </p:nvSpPr>
          <p:spPr>
            <a:xfrm rot="16200000">
              <a:off x="6702379" y="4360012"/>
              <a:ext cx="4735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dirty="0" smtClean="0"/>
                <a:t>500</a:t>
              </a:r>
              <a:endParaRPr lang="pl-PL" sz="1000" dirty="0"/>
            </a:p>
          </p:txBody>
        </p:sp>
        <p:sp>
          <p:nvSpPr>
            <p:cNvPr id="91" name="pole tekstowe 90"/>
            <p:cNvSpPr txBox="1"/>
            <p:nvPr/>
          </p:nvSpPr>
          <p:spPr>
            <a:xfrm>
              <a:off x="4860032" y="3645024"/>
              <a:ext cx="31371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dirty="0" smtClean="0"/>
                <a:t>         600                      600                360      240    240    240</a:t>
              </a:r>
              <a:endParaRPr lang="pl-PL" sz="1000" dirty="0"/>
            </a:p>
          </p:txBody>
        </p:sp>
        <p:cxnSp>
          <p:nvCxnSpPr>
            <p:cNvPr id="92" name="Łącznik prostoliniowy 91"/>
            <p:cNvCxnSpPr/>
            <p:nvPr/>
          </p:nvCxnSpPr>
          <p:spPr>
            <a:xfrm flipV="1">
              <a:off x="7938374" y="3806221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Łącznik prostoliniowy 99"/>
            <p:cNvCxnSpPr/>
            <p:nvPr/>
          </p:nvCxnSpPr>
          <p:spPr>
            <a:xfrm flipV="1">
              <a:off x="5731048" y="3814853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Łącznik prostoliniowy 100"/>
            <p:cNvCxnSpPr/>
            <p:nvPr/>
          </p:nvCxnSpPr>
          <p:spPr>
            <a:xfrm flipV="1">
              <a:off x="4932040" y="3789040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Łącznik prostoliniowy 104"/>
            <p:cNvCxnSpPr/>
            <p:nvPr/>
          </p:nvCxnSpPr>
          <p:spPr>
            <a:xfrm flipV="1">
              <a:off x="4932040" y="4221088"/>
              <a:ext cx="0" cy="29707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Łącznik prostoliniowy 106"/>
            <p:cNvCxnSpPr/>
            <p:nvPr/>
          </p:nvCxnSpPr>
          <p:spPr>
            <a:xfrm flipH="1">
              <a:off x="4499992" y="4221088"/>
              <a:ext cx="43204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Łącznik prostoliniowy 109"/>
            <p:cNvCxnSpPr/>
            <p:nvPr/>
          </p:nvCxnSpPr>
          <p:spPr>
            <a:xfrm flipV="1">
              <a:off x="5731048" y="4219612"/>
              <a:ext cx="785168" cy="43352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Łącznik prostoliniowy 112"/>
            <p:cNvCxnSpPr/>
            <p:nvPr/>
          </p:nvCxnSpPr>
          <p:spPr>
            <a:xfrm>
              <a:off x="5731048" y="4221088"/>
              <a:ext cx="785168" cy="43204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Łącznik prostoliniowy 115"/>
            <p:cNvCxnSpPr/>
            <p:nvPr/>
          </p:nvCxnSpPr>
          <p:spPr>
            <a:xfrm flipH="1">
              <a:off x="4932040" y="4221088"/>
              <a:ext cx="792088" cy="29707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Łącznik prostoliniowy 119"/>
            <p:cNvCxnSpPr/>
            <p:nvPr/>
          </p:nvCxnSpPr>
          <p:spPr>
            <a:xfrm flipH="1" flipV="1">
              <a:off x="4932040" y="4221088"/>
              <a:ext cx="799008" cy="297077"/>
            </a:xfrm>
            <a:prstGeom prst="line">
              <a:avLst/>
            </a:prstGeom>
            <a:ln w="63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pole tekstowe 123"/>
            <p:cNvSpPr txBox="1"/>
            <p:nvPr/>
          </p:nvSpPr>
          <p:spPr>
            <a:xfrm rot="16200000">
              <a:off x="5104956" y="4187986"/>
              <a:ext cx="4680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dirty="0" smtClean="0"/>
                <a:t>240</a:t>
              </a:r>
              <a:endParaRPr lang="pl-PL" sz="1000" dirty="0"/>
            </a:p>
          </p:txBody>
        </p:sp>
        <p:sp>
          <p:nvSpPr>
            <p:cNvPr id="126" name="pole tekstowe 125"/>
            <p:cNvSpPr txBox="1"/>
            <p:nvPr/>
          </p:nvSpPr>
          <p:spPr>
            <a:xfrm>
              <a:off x="6580847" y="4688780"/>
              <a:ext cx="4680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dirty="0" smtClean="0"/>
                <a:t>360</a:t>
              </a:r>
              <a:endParaRPr lang="pl-PL" sz="1000" dirty="0"/>
            </a:p>
          </p:txBody>
        </p:sp>
        <p:sp>
          <p:nvSpPr>
            <p:cNvPr id="132" name="Prostokąt 131"/>
            <p:cNvSpPr/>
            <p:nvPr/>
          </p:nvSpPr>
          <p:spPr>
            <a:xfrm>
              <a:off x="4499992" y="3284985"/>
              <a:ext cx="4383289" cy="9346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00" dirty="0" smtClean="0">
                  <a:solidFill>
                    <a:schemeClr val="bg2">
                      <a:lumMod val="25000"/>
                    </a:schemeClr>
                  </a:solidFill>
                </a:rPr>
                <a:t>                                                        </a:t>
              </a:r>
              <a:r>
                <a:rPr lang="pl-PL" sz="1000" dirty="0" smtClean="0">
                  <a:solidFill>
                    <a:schemeClr val="tx1"/>
                  </a:solidFill>
                </a:rPr>
                <a:t> JEZDNIA</a:t>
              </a:r>
              <a:endParaRPr lang="pl-PL" sz="1000" dirty="0">
                <a:solidFill>
                  <a:schemeClr val="tx1"/>
                </a:solidFill>
              </a:endParaRPr>
            </a:p>
          </p:txBody>
        </p:sp>
        <p:sp>
          <p:nvSpPr>
            <p:cNvPr id="133" name="Prostokąt 132"/>
            <p:cNvSpPr/>
            <p:nvPr/>
          </p:nvSpPr>
          <p:spPr>
            <a:xfrm>
              <a:off x="4788025" y="4518165"/>
              <a:ext cx="1008111" cy="587452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800" dirty="0" smtClean="0">
                  <a:solidFill>
                    <a:schemeClr val="bg2">
                      <a:lumMod val="25000"/>
                    </a:schemeClr>
                  </a:solidFill>
                </a:rPr>
                <a:t>DODATKOWA POWIERZCHNIA MANEWROWA</a:t>
              </a:r>
              <a:endParaRPr lang="pl-PL" sz="8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37" name="pole tekstowe 136"/>
            <p:cNvSpPr txBox="1"/>
            <p:nvPr/>
          </p:nvSpPr>
          <p:spPr>
            <a:xfrm>
              <a:off x="4944178" y="3847504"/>
              <a:ext cx="20400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dirty="0" smtClean="0"/>
                <a:t>STANOWISKA PARKINGOWE DLA NIEPEŁNOSPRAWNYCH</a:t>
              </a:r>
              <a:endParaRPr lang="pl-PL" sz="1000" dirty="0"/>
            </a:p>
          </p:txBody>
        </p:sp>
        <p:sp>
          <p:nvSpPr>
            <p:cNvPr id="68" name="pole tekstowe 67"/>
            <p:cNvSpPr txBox="1"/>
            <p:nvPr/>
          </p:nvSpPr>
          <p:spPr>
            <a:xfrm>
              <a:off x="5940146" y="4441711"/>
              <a:ext cx="4680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dirty="0" smtClean="0"/>
                <a:t>600</a:t>
              </a:r>
              <a:endParaRPr lang="pl-PL" sz="1000" dirty="0"/>
            </a:p>
          </p:txBody>
        </p:sp>
        <p:sp>
          <p:nvSpPr>
            <p:cNvPr id="70" name="pole tekstowe 69"/>
            <p:cNvSpPr txBox="1"/>
            <p:nvPr/>
          </p:nvSpPr>
          <p:spPr>
            <a:xfrm rot="16200000">
              <a:off x="5613210" y="4295996"/>
              <a:ext cx="4680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dirty="0" smtClean="0"/>
                <a:t>360</a:t>
              </a:r>
              <a:endParaRPr lang="pl-PL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394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7524" y="678797"/>
            <a:ext cx="8568952" cy="648072"/>
          </a:xfrm>
        </p:spPr>
        <p:txBody>
          <a:bodyPr>
            <a:normAutofit fontScale="90000"/>
          </a:bodyPr>
          <a:lstStyle/>
          <a:p>
            <a:pPr algn="l"/>
            <a:r>
              <a:rPr lang="pl-PL" sz="3100" b="1" dirty="0" smtClean="0"/>
              <a:t>        </a:t>
            </a:r>
            <a:r>
              <a:rPr lang="pl-PL" b="1" dirty="0" smtClean="0"/>
              <a:t>Strefa bezpośredniego wejścia do budynku</a:t>
            </a:r>
            <a:r>
              <a:rPr lang="pl-PL" dirty="0"/>
              <a:t/>
            </a:r>
            <a:br>
              <a:rPr lang="pl-PL" dirty="0"/>
            </a:br>
            <a:r>
              <a:rPr lang="pl-PL" sz="2700" b="1" dirty="0" smtClean="0">
                <a:solidFill>
                  <a:srgbClr val="7030A0"/>
                </a:solidFill>
              </a:rPr>
              <a:t>Zewnętrzna komunikacja pionowa - schody</a:t>
            </a:r>
            <a:endParaRPr lang="pl-PL" sz="2700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597090"/>
            <a:ext cx="4752528" cy="431758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Clr>
                <a:srgbClr val="C00000"/>
              </a:buClr>
              <a:buNone/>
            </a:pPr>
            <a:r>
              <a:rPr lang="pl-PL" sz="1900" dirty="0"/>
              <a:t>Schody zewnętrzne </a:t>
            </a:r>
          </a:p>
          <a:p>
            <a:pPr marL="0" indent="0" algn="just">
              <a:buNone/>
            </a:pPr>
            <a:endParaRPr lang="pl-PL" sz="900" dirty="0"/>
          </a:p>
          <a:p>
            <a:pPr marL="463550" lvl="1" algn="just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300" b="1" dirty="0"/>
              <a:t>Parametry schodów</a:t>
            </a:r>
          </a:p>
          <a:p>
            <a:pPr marL="1003300" lvl="2" indent="-285750" algn="just">
              <a:buFont typeface="Symbol" panose="05050102010706020507" pitchFamily="18" charset="2"/>
              <a:buChar char="-"/>
            </a:pPr>
            <a:r>
              <a:rPr lang="pl-PL" sz="1300" dirty="0"/>
              <a:t>Szerokość biegu nie mniejsza niż 120 cm. Przy szerokości większej niż 400 cm wymagane jest zastosowanie pośredniej  balustrady  równoległej do biegu o wysokości 90 cm nad krawędzią pierwszego stopnia</a:t>
            </a:r>
          </a:p>
          <a:p>
            <a:pPr marL="1003300" lvl="2" indent="-285750" algn="just">
              <a:buFont typeface="Symbol" panose="05050102010706020507" pitchFamily="18" charset="2"/>
              <a:buChar char="-"/>
            </a:pPr>
            <a:r>
              <a:rPr lang="pl-PL" sz="1300" dirty="0"/>
              <a:t>Wymiary stopni </a:t>
            </a:r>
            <a:r>
              <a:rPr lang="pl-PL" sz="1300" dirty="0" smtClean="0"/>
              <a:t>- głębokość </a:t>
            </a:r>
            <a:r>
              <a:rPr lang="pl-PL" sz="1300" dirty="0"/>
              <a:t>&gt;35 </a:t>
            </a:r>
            <a:r>
              <a:rPr lang="pl-PL" sz="1300" dirty="0" smtClean="0"/>
              <a:t>cm(s), </a:t>
            </a:r>
            <a:r>
              <a:rPr lang="pl-PL" sz="1300" dirty="0"/>
              <a:t>wys. &lt;</a:t>
            </a:r>
            <a:r>
              <a:rPr lang="pl-PL" sz="1300" dirty="0" smtClean="0"/>
              <a:t>15 cm(h)</a:t>
            </a:r>
            <a:endParaRPr lang="pl-PL" sz="1300" dirty="0"/>
          </a:p>
          <a:p>
            <a:pPr marL="1003300" lvl="2" indent="-285750" algn="just">
              <a:buFont typeface="Symbol" panose="05050102010706020507" pitchFamily="18" charset="2"/>
              <a:buChar char="-"/>
            </a:pPr>
            <a:r>
              <a:rPr lang="pl-PL" sz="1300" dirty="0"/>
              <a:t>Proporcja stopni   60 &lt; 2h+s &lt;65</a:t>
            </a:r>
          </a:p>
          <a:p>
            <a:pPr marL="1003300" lvl="2" indent="-285750" algn="just">
              <a:buFont typeface="Symbol" panose="05050102010706020507" pitchFamily="18" charset="2"/>
              <a:buChar char="-"/>
            </a:pPr>
            <a:r>
              <a:rPr lang="pl-PL" sz="1300" dirty="0"/>
              <a:t>Liczba stopni  w jednym biegu nie więcej niż 10</a:t>
            </a:r>
          </a:p>
          <a:p>
            <a:pPr marL="463550" lvl="1" algn="just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300" b="1" dirty="0"/>
              <a:t>Balustrady</a:t>
            </a:r>
          </a:p>
          <a:p>
            <a:pPr marL="1003300" lvl="2" indent="-285750" algn="just">
              <a:buFont typeface="Symbol" panose="05050102010706020507" pitchFamily="18" charset="2"/>
              <a:buChar char="-"/>
            </a:pPr>
            <a:r>
              <a:rPr lang="pl-PL" sz="1300" dirty="0"/>
              <a:t>Wysokość balustrady nad </a:t>
            </a:r>
            <a:r>
              <a:rPr lang="pl-PL" sz="1300" dirty="0" smtClean="0"/>
              <a:t>przednią krawędzią </a:t>
            </a:r>
            <a:r>
              <a:rPr lang="pl-PL" sz="1300" dirty="0"/>
              <a:t>stopnia </a:t>
            </a:r>
            <a:r>
              <a:rPr lang="pl-PL" sz="1300" dirty="0" smtClean="0"/>
              <a:t>90 cm</a:t>
            </a:r>
            <a:endParaRPr lang="pl-PL" sz="1300" dirty="0"/>
          </a:p>
          <a:p>
            <a:pPr marL="1003300" lvl="2" indent="-285750" algn="just">
              <a:buFont typeface="Symbol" panose="05050102010706020507" pitchFamily="18" charset="2"/>
              <a:buChar char="-"/>
            </a:pPr>
            <a:r>
              <a:rPr lang="pl-PL" sz="1300" dirty="0"/>
              <a:t>Pochwyt (kształt okrągły, wymiar 3,5-5cm, stabilne mocowanie)</a:t>
            </a:r>
          </a:p>
          <a:p>
            <a:pPr marL="1003300" lvl="2" indent="-285750" algn="just">
              <a:buFont typeface="Symbol" panose="05050102010706020507" pitchFamily="18" charset="2"/>
              <a:buChar char="-"/>
            </a:pPr>
            <a:r>
              <a:rPr lang="pl-PL" sz="1300" dirty="0"/>
              <a:t>Balustrada pośrednia (75 cm) - zalecana</a:t>
            </a:r>
          </a:p>
          <a:p>
            <a:pPr marL="463550" lvl="1" algn="just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pl-PL" sz="1300" b="1" dirty="0"/>
              <a:t>Kolorystyka </a:t>
            </a:r>
          </a:p>
          <a:p>
            <a:pPr marL="1003300" lvl="2" indent="-285750" algn="just">
              <a:buFont typeface="Symbol" panose="05050102010706020507" pitchFamily="18" charset="2"/>
              <a:buChar char="-"/>
            </a:pPr>
            <a:r>
              <a:rPr lang="pl-PL" sz="1300" dirty="0"/>
              <a:t>Podstopnic i stopni (kontrastowa)</a:t>
            </a:r>
          </a:p>
          <a:p>
            <a:pPr marL="1003300" lvl="2" indent="-285750" algn="just">
              <a:buFont typeface="Symbol" panose="05050102010706020507" pitchFamily="18" charset="2"/>
              <a:buChar char="-"/>
            </a:pPr>
            <a:r>
              <a:rPr lang="pl-PL" sz="1300" dirty="0"/>
              <a:t>Krawędzi stopni (zastosowane kontrastowe pasy szer. 5 cm)</a:t>
            </a:r>
          </a:p>
          <a:p>
            <a:pPr marL="1003300" lvl="2" indent="-285750" algn="just">
              <a:buFont typeface="Symbol" panose="05050102010706020507" pitchFamily="18" charset="2"/>
              <a:buChar char="-"/>
            </a:pPr>
            <a:r>
              <a:rPr lang="pl-PL" sz="1300" dirty="0"/>
              <a:t>Zmiana koloru i faktury podestu (przed schodami) w pasie 30 cm na całej szerokości biegu (RMI </a:t>
            </a:r>
            <a:r>
              <a:rPr lang="pl-PL" sz="1200" dirty="0"/>
              <a:t>§ </a:t>
            </a:r>
            <a:r>
              <a:rPr lang="pl-PL" sz="1300" dirty="0"/>
              <a:t>71 ust 4)</a:t>
            </a:r>
          </a:p>
          <a:p>
            <a:pPr marL="800100" lvl="2" indent="0" algn="just">
              <a:buNone/>
            </a:pPr>
            <a:endParaRPr lang="pl-PL" sz="1300" dirty="0" smtClean="0"/>
          </a:p>
          <a:p>
            <a:pPr marL="800100" lvl="2" indent="0">
              <a:buNone/>
            </a:pPr>
            <a:endParaRPr lang="pl-PL" sz="1200" dirty="0" smtClean="0"/>
          </a:p>
          <a:p>
            <a:endParaRPr lang="pl-PL" dirty="0"/>
          </a:p>
        </p:txBody>
      </p:sp>
      <p:grpSp>
        <p:nvGrpSpPr>
          <p:cNvPr id="4" name="Grupa 3"/>
          <p:cNvGrpSpPr/>
          <p:nvPr/>
        </p:nvGrpSpPr>
        <p:grpSpPr>
          <a:xfrm>
            <a:off x="4363748" y="1317086"/>
            <a:ext cx="4608512" cy="4506962"/>
            <a:chOff x="3923928" y="836712"/>
            <a:chExt cx="5040560" cy="5011018"/>
          </a:xfrm>
        </p:grpSpPr>
        <p:graphicFrame>
          <p:nvGraphicFramePr>
            <p:cNvPr id="5" name="Obiek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8374146"/>
                </p:ext>
              </p:extLst>
            </p:nvPr>
          </p:nvGraphicFramePr>
          <p:xfrm>
            <a:off x="4752184" y="1767748"/>
            <a:ext cx="4140296" cy="2954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" name="Acrobat Document" r:id="rId4" imgW="17030531" imgH="12153900" progId="AcroExch.Document.7">
                    <p:embed/>
                  </p:oleObj>
                </mc:Choice>
                <mc:Fallback>
                  <p:oleObj name="Acrobat Document" r:id="rId4" imgW="17030531" imgH="12153900" progId="AcroExch.Document.7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752184" y="1767748"/>
                          <a:ext cx="4140296" cy="29548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Symbol zastępczy zawartości 2"/>
            <p:cNvSpPr txBox="1">
              <a:spLocks/>
            </p:cNvSpPr>
            <p:nvPr/>
          </p:nvSpPr>
          <p:spPr>
            <a:xfrm>
              <a:off x="3923928" y="836712"/>
              <a:ext cx="5040560" cy="501101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6103537" y="4465803"/>
              <a:ext cx="6482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1" dirty="0" smtClean="0"/>
                <a:t>35cm</a:t>
              </a:r>
              <a:endParaRPr lang="pl-PL" sz="1100" b="1" dirty="0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6535975" y="4149186"/>
              <a:ext cx="4315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100" b="1" dirty="0" smtClean="0"/>
                <a:t>5cm</a:t>
              </a:r>
            </a:p>
          </p:txBody>
        </p:sp>
        <p:sp>
          <p:nvSpPr>
            <p:cNvPr id="11" name="pole tekstowe 10"/>
            <p:cNvSpPr txBox="1"/>
            <p:nvPr/>
          </p:nvSpPr>
          <p:spPr>
            <a:xfrm rot="21185827">
              <a:off x="8036321" y="2271157"/>
              <a:ext cx="676788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l-PL" sz="1400" dirty="0" smtClean="0"/>
                <a:t>150cm</a:t>
              </a:r>
              <a:endParaRPr lang="pl-PL" sz="1400" dirty="0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 flipV="1">
              <a:off x="7956376" y="2508719"/>
              <a:ext cx="792088" cy="1080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pole tekstowe 12"/>
            <p:cNvSpPr txBox="1"/>
            <p:nvPr/>
          </p:nvSpPr>
          <p:spPr>
            <a:xfrm rot="2433396">
              <a:off x="6787463" y="3849907"/>
              <a:ext cx="842273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1400" dirty="0" smtClean="0"/>
                <a:t>120cm</a:t>
              </a:r>
              <a:endParaRPr lang="pl-PL" sz="1400" dirty="0"/>
            </a:p>
          </p:txBody>
        </p:sp>
        <p:cxnSp>
          <p:nvCxnSpPr>
            <p:cNvPr id="14" name="Łącznik prostoliniowy 13"/>
            <p:cNvCxnSpPr/>
            <p:nvPr/>
          </p:nvCxnSpPr>
          <p:spPr>
            <a:xfrm>
              <a:off x="6896616" y="2840776"/>
              <a:ext cx="0" cy="108150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oliniowy 14"/>
            <p:cNvCxnSpPr/>
            <p:nvPr/>
          </p:nvCxnSpPr>
          <p:spPr>
            <a:xfrm>
              <a:off x="7358741" y="3245188"/>
              <a:ext cx="0" cy="10815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oliniowy 15"/>
            <p:cNvCxnSpPr/>
            <p:nvPr/>
          </p:nvCxnSpPr>
          <p:spPr>
            <a:xfrm>
              <a:off x="7956376" y="2545328"/>
              <a:ext cx="0" cy="2067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oliniowy 16"/>
            <p:cNvCxnSpPr/>
            <p:nvPr/>
          </p:nvCxnSpPr>
          <p:spPr>
            <a:xfrm>
              <a:off x="8748464" y="2411757"/>
              <a:ext cx="0" cy="2067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oliniowy 17"/>
            <p:cNvCxnSpPr/>
            <p:nvPr/>
          </p:nvCxnSpPr>
          <p:spPr>
            <a:xfrm flipH="1" flipV="1">
              <a:off x="6896617" y="3892543"/>
              <a:ext cx="462124" cy="4341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ole tekstowe 18"/>
            <p:cNvSpPr txBox="1"/>
            <p:nvPr/>
          </p:nvSpPr>
          <p:spPr>
            <a:xfrm rot="21016800">
              <a:off x="5025694" y="3383123"/>
              <a:ext cx="6767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smtClean="0"/>
                <a:t>150cm</a:t>
              </a:r>
              <a:endParaRPr lang="pl-PL" sz="1400" dirty="0"/>
            </a:p>
          </p:txBody>
        </p:sp>
        <p:cxnSp>
          <p:nvCxnSpPr>
            <p:cNvPr id="20" name="Łącznik prostoliniowy 19"/>
            <p:cNvCxnSpPr/>
            <p:nvPr/>
          </p:nvCxnSpPr>
          <p:spPr>
            <a:xfrm flipH="1">
              <a:off x="4860032" y="3537012"/>
              <a:ext cx="936104" cy="180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Prostokąt 20"/>
            <p:cNvSpPr/>
            <p:nvPr/>
          </p:nvSpPr>
          <p:spPr>
            <a:xfrm>
              <a:off x="4499992" y="1124744"/>
              <a:ext cx="4392488" cy="4722986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4788024" y="5013176"/>
              <a:ext cx="1554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m</a:t>
              </a:r>
              <a:r>
                <a:rPr lang="pl-PL" dirty="0" smtClean="0"/>
                <a:t>ax. 10 stopni</a:t>
              </a:r>
              <a:endParaRPr lang="pl-PL" dirty="0"/>
            </a:p>
          </p:txBody>
        </p:sp>
      </p:grpSp>
      <p:sp>
        <p:nvSpPr>
          <p:cNvPr id="7" name="pole tekstowe 6"/>
          <p:cNvSpPr txBox="1"/>
          <p:nvPr/>
        </p:nvSpPr>
        <p:spPr>
          <a:xfrm rot="15880346">
            <a:off x="6361903" y="3218967"/>
            <a:ext cx="368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75</a:t>
            </a:r>
            <a:endParaRPr lang="pl-PL" sz="1000" dirty="0"/>
          </a:p>
        </p:txBody>
      </p:sp>
      <p:cxnSp>
        <p:nvCxnSpPr>
          <p:cNvPr id="22" name="Łącznik prostoliniowy 21"/>
          <p:cNvCxnSpPr/>
          <p:nvPr/>
        </p:nvCxnSpPr>
        <p:spPr>
          <a:xfrm>
            <a:off x="6607404" y="3051133"/>
            <a:ext cx="30300" cy="443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oliniowy 26"/>
          <p:cNvCxnSpPr/>
          <p:nvPr/>
        </p:nvCxnSpPr>
        <p:spPr>
          <a:xfrm>
            <a:off x="6266496" y="3183351"/>
            <a:ext cx="32392" cy="5068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/>
          <p:cNvSpPr txBox="1"/>
          <p:nvPr/>
        </p:nvSpPr>
        <p:spPr>
          <a:xfrm rot="15799107">
            <a:off x="6063171" y="341949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90</a:t>
            </a:r>
            <a:endParaRPr lang="pl-PL" sz="1000" dirty="0"/>
          </a:p>
        </p:txBody>
      </p:sp>
      <p:cxnSp>
        <p:nvCxnSpPr>
          <p:cNvPr id="42" name="Łącznik prostoliniowy 41"/>
          <p:cNvCxnSpPr/>
          <p:nvPr/>
        </p:nvCxnSpPr>
        <p:spPr>
          <a:xfrm flipV="1">
            <a:off x="6090307" y="4293097"/>
            <a:ext cx="237086" cy="64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oliniowy 45"/>
          <p:cNvCxnSpPr/>
          <p:nvPr/>
        </p:nvCxnSpPr>
        <p:spPr>
          <a:xfrm flipV="1">
            <a:off x="6503889" y="4094950"/>
            <a:ext cx="42149" cy="13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ze strzałką 61"/>
          <p:cNvCxnSpPr/>
          <p:nvPr/>
        </p:nvCxnSpPr>
        <p:spPr>
          <a:xfrm>
            <a:off x="7452320" y="469877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ze strzałką 65"/>
          <p:cNvCxnSpPr/>
          <p:nvPr/>
        </p:nvCxnSpPr>
        <p:spPr>
          <a:xfrm flipH="1" flipV="1">
            <a:off x="6524963" y="4108312"/>
            <a:ext cx="279285" cy="4127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Łącznik prosty ze strzałką 68"/>
          <p:cNvCxnSpPr/>
          <p:nvPr/>
        </p:nvCxnSpPr>
        <p:spPr>
          <a:xfrm flipH="1" flipV="1">
            <a:off x="6208851" y="4314708"/>
            <a:ext cx="147682" cy="5017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Łącznik prostoliniowy 71"/>
          <p:cNvCxnSpPr/>
          <p:nvPr/>
        </p:nvCxnSpPr>
        <p:spPr>
          <a:xfrm>
            <a:off x="6356533" y="4816423"/>
            <a:ext cx="4477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Łącznik prostoliniowy 73"/>
          <p:cNvCxnSpPr/>
          <p:nvPr/>
        </p:nvCxnSpPr>
        <p:spPr>
          <a:xfrm>
            <a:off x="6804248" y="4521105"/>
            <a:ext cx="277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3" descr="C:\Users\kagaj\Desktop\PFRON\PID\poprawione\9_schody zew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863" y="4521105"/>
            <a:ext cx="1173958" cy="120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Prostokąt 79"/>
          <p:cNvSpPr/>
          <p:nvPr/>
        </p:nvSpPr>
        <p:spPr>
          <a:xfrm>
            <a:off x="8109257" y="4909850"/>
            <a:ext cx="2815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/>
              <a:t>&lt;</a:t>
            </a:r>
          </a:p>
        </p:txBody>
      </p:sp>
      <p:sp>
        <p:nvSpPr>
          <p:cNvPr id="81" name="Prostokąt 80"/>
          <p:cNvSpPr/>
          <p:nvPr/>
        </p:nvSpPr>
        <p:spPr>
          <a:xfrm>
            <a:off x="7932577" y="5190178"/>
            <a:ext cx="2359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5460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10103</TotalTime>
  <Words>4542</Words>
  <Application>Microsoft Office PowerPoint</Application>
  <PresentationFormat>Pokaz na ekranie (4:3)</PresentationFormat>
  <Paragraphs>472</Paragraphs>
  <Slides>20</Slides>
  <Notes>20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2" baseType="lpstr">
      <vt:lpstr>Motyw pakietu Office</vt:lpstr>
      <vt:lpstr>Acrobat Document</vt:lpstr>
      <vt:lpstr>Ogólne informacje dotyczące możliwości dostosowania środowiska pracy dla osób  z różnymi rodzajami niepełnosprawności  w zakresie parametrów architektonicznych </vt:lpstr>
      <vt:lpstr>Plan prezentacji</vt:lpstr>
      <vt:lpstr>Założenia</vt:lpstr>
      <vt:lpstr>Podstawa opracowania</vt:lpstr>
      <vt:lpstr>Relacja:   pracownik – zakład pracy, w aspekcie dostępności stanowiska pracy:</vt:lpstr>
      <vt:lpstr>                   Strefa zewnętrzna miejska                         Przystanek komunikacji miejskiej</vt:lpstr>
      <vt:lpstr>                   Strefa zewnętrzna miejska - cd Dojście do zakładu pracy</vt:lpstr>
      <vt:lpstr>        Strefa zewnętrzna w sąsiedztwie zakładu pracy           Sąsiedztwo zakładu pracy lub teren wewnętrzny firmy</vt:lpstr>
      <vt:lpstr>        Strefa bezpośredniego wejścia do budynku Zewnętrzna komunikacja pionowa - schody</vt:lpstr>
      <vt:lpstr>             Strefa bezpośredniego wejścia do budynku Zewnętrzna komunikacja pionowa - pochylnie</vt:lpstr>
      <vt:lpstr>                Bezpośrednie wejście do budynku Drzwi, recepcja, wartownia/ochrona</vt:lpstr>
      <vt:lpstr>                  Strefa komunikacji wewnętrznej Komunikacja pozioma – korytarze</vt:lpstr>
      <vt:lpstr>                 Strefa komunikacji wewnętrznej Komunikacja pionowa – schody </vt:lpstr>
      <vt:lpstr>                         Strefa komunikacji wewnętrznej Komunikacja pionowa – pochylnie</vt:lpstr>
      <vt:lpstr>                  Strefa komunikacji wewnętrznej Komunikacja pionowa – windy</vt:lpstr>
      <vt:lpstr>                        Strefa sanitarno – socjalna Łazienki</vt:lpstr>
      <vt:lpstr>                        Strefa sanitarno – socjalna Pokoje socjalne, kuchnie, jadalnie</vt:lpstr>
      <vt:lpstr>                      Strefa stanowiska pracy Pokoje biurowe</vt:lpstr>
      <vt:lpstr>                            Strefa stanowiska pracy Hale przemysłowe</vt:lpstr>
      <vt:lpstr>                            Strefa obsługi pomocniczej  Kadry, dział finansowy , punkt ambulatoryjny, biblioteka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arwal</dc:creator>
  <cp:lastModifiedBy>test</cp:lastModifiedBy>
  <cp:revision>290</cp:revision>
  <cp:lastPrinted>2014-03-05T14:56:05Z</cp:lastPrinted>
  <dcterms:modified xsi:type="dcterms:W3CDTF">2014-04-01T07:01:59Z</dcterms:modified>
</cp:coreProperties>
</file>